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6364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6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023360"/>
          </a:xfrm>
          <a:prstGeom prst="rect">
            <a:avLst/>
          </a:prstGeom>
          <a:solidFill>
            <a:srgbClr val="3B2A57"/>
          </a:solidFill>
          <a:ln/>
        </p:spPr>
      </p:sp>
      <p:sp>
        <p:nvSpPr>
          <p:cNvPr id="4" name="Text 2"/>
          <p:cNvSpPr/>
          <p:nvPr/>
        </p:nvSpPr>
        <p:spPr>
          <a:xfrm>
            <a:off x="502920" y="960120"/>
            <a:ext cx="868680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Вступительная</a:t>
            </a:r>
            <a:endParaRPr lang="en-US" sz="6000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кампания 2026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502920" y="324612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E6DE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Сроки, возможности, изменения, советы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02920" y="4480560"/>
            <a:ext cx="3515258" cy="1783080"/>
          </a:xfrm>
          <a:prstGeom prst="rect">
            <a:avLst/>
          </a:prstGeom>
          <a:solidFill>
            <a:srgbClr val="FFFFFF"/>
          </a:solidFill>
          <a:ln w="9525">
            <a:solidFill>
              <a:srgbClr val="D6CFB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4480560"/>
            <a:ext cx="3515258" cy="109728"/>
          </a:xfrm>
          <a:prstGeom prst="rect">
            <a:avLst/>
          </a:prstGeom>
          <a:solidFill>
            <a:srgbClr val="3B2A57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4754880"/>
            <a:ext cx="314949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49,1 тыс.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685800" y="5623560"/>
            <a:ext cx="314949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мест в вузах Беларуси в 2026 году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338218" y="4480560"/>
            <a:ext cx="3515258" cy="1783080"/>
          </a:xfrm>
          <a:prstGeom prst="rect">
            <a:avLst/>
          </a:prstGeom>
          <a:solidFill>
            <a:srgbClr val="FFFFFF"/>
          </a:solidFill>
          <a:ln w="9525">
            <a:solidFill>
              <a:srgbClr val="D6CFB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338218" y="4480560"/>
            <a:ext cx="3515258" cy="109728"/>
          </a:xfrm>
          <a:prstGeom prst="rect">
            <a:avLst/>
          </a:prstGeom>
          <a:solidFill>
            <a:srgbClr val="6F8567"/>
          </a:solidFill>
          <a:ln/>
        </p:spPr>
      </p:sp>
      <p:sp>
        <p:nvSpPr>
          <p:cNvPr id="12" name="Text 10"/>
          <p:cNvSpPr/>
          <p:nvPr/>
        </p:nvSpPr>
        <p:spPr>
          <a:xfrm>
            <a:off x="4521098" y="4754880"/>
            <a:ext cx="314949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33,1 тыс.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4521098" y="5623560"/>
            <a:ext cx="314949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бюджетных мест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173517" y="4480560"/>
            <a:ext cx="3515258" cy="1783080"/>
          </a:xfrm>
          <a:prstGeom prst="rect">
            <a:avLst/>
          </a:prstGeom>
          <a:solidFill>
            <a:srgbClr val="FFFFFF"/>
          </a:solidFill>
          <a:ln w="9525">
            <a:solidFill>
              <a:srgbClr val="D6CFBE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73517" y="4480560"/>
            <a:ext cx="3515258" cy="109728"/>
          </a:xfrm>
          <a:prstGeom prst="rect">
            <a:avLst/>
          </a:prstGeom>
          <a:solidFill>
            <a:srgbClr val="B08A2E"/>
          </a:solidFill>
          <a:ln/>
        </p:spPr>
      </p:sp>
      <p:sp>
        <p:nvSpPr>
          <p:cNvPr id="16" name="Text 14"/>
          <p:cNvSpPr/>
          <p:nvPr/>
        </p:nvSpPr>
        <p:spPr>
          <a:xfrm>
            <a:off x="8356397" y="4754880"/>
            <a:ext cx="3149498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июнь–август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8356397" y="5623560"/>
            <a:ext cx="314949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ключевые сроки приёма и зачисления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ECE7DA"/>
          </a:solidFill>
          <a:ln/>
        </p:spPr>
      </p:sp>
      <p:sp>
        <p:nvSpPr>
          <p:cNvPr id="19" name="Text 17"/>
          <p:cNvSpPr/>
          <p:nvPr/>
        </p:nvSpPr>
        <p:spPr>
          <a:xfrm>
            <a:off x="502920" y="6492240"/>
            <a:ext cx="5029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Вступительная кампания 2026 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6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3B2A57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01168"/>
            <a:ext cx="111858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CFC4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СРОКИ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457200"/>
            <a:ext cx="11185855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Календарь поступления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02920" y="1325880"/>
            <a:ext cx="5410048" cy="4892040"/>
          </a:xfrm>
          <a:prstGeom prst="rect">
            <a:avLst/>
          </a:prstGeom>
          <a:solidFill>
            <a:srgbClr val="FFFFFF"/>
          </a:solidFill>
          <a:ln w="9525">
            <a:solidFill>
              <a:srgbClr val="D6CFB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325880"/>
            <a:ext cx="5410048" cy="502920"/>
          </a:xfrm>
          <a:prstGeom prst="rect">
            <a:avLst/>
          </a:prstGeom>
          <a:solidFill>
            <a:srgbClr val="3B2A57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371600"/>
            <a:ext cx="49528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ЦЕЛЕВОЕ ПОСТУПЛЕНИЕ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77240" y="2103120"/>
            <a:ext cx="48614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3B2A5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27 июня — 2 июля</a:t>
            </a: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777240" y="2468880"/>
            <a:ext cx="48614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320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Приём документов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77240" y="2971800"/>
            <a:ext cx="48614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3B2A5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 — 10 июля</a:t>
            </a: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777240" y="3337560"/>
            <a:ext cx="48614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320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Вступительные испытания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777240" y="3840480"/>
            <a:ext cx="48614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3B2A5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до 12 июля</a:t>
            </a: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777240" y="4206240"/>
            <a:ext cx="48614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320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Зачисление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777240" y="4754880"/>
            <a:ext cx="4861408" cy="960120"/>
          </a:xfrm>
          <a:prstGeom prst="rect">
            <a:avLst/>
          </a:prstGeom>
          <a:solidFill>
            <a:srgbClr val="E1D9EC"/>
          </a:solidFill>
          <a:ln/>
        </p:spPr>
      </p:sp>
      <p:sp>
        <p:nvSpPr>
          <p:cNvPr id="15" name="Text 13"/>
          <p:cNvSpPr/>
          <p:nvPr/>
        </p:nvSpPr>
        <p:spPr>
          <a:xfrm>
            <a:off x="960120" y="4818888"/>
            <a:ext cx="44956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B2A5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С 2026 года: практическое задание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960120" y="5120640"/>
            <a:ext cx="449564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2320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химии, биологии, математике и физике — в дополнение к двум теоретическим вопросам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6278728" y="1325880"/>
            <a:ext cx="5410048" cy="4892040"/>
          </a:xfrm>
          <a:prstGeom prst="rect">
            <a:avLst/>
          </a:prstGeom>
          <a:solidFill>
            <a:srgbClr val="FFFFFF"/>
          </a:solidFill>
          <a:ln w="9525">
            <a:solidFill>
              <a:srgbClr val="D6CFBE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278728" y="1325880"/>
            <a:ext cx="5410048" cy="502920"/>
          </a:xfrm>
          <a:prstGeom prst="rect">
            <a:avLst/>
          </a:prstGeom>
          <a:solidFill>
            <a:srgbClr val="6F8567"/>
          </a:solidFill>
          <a:ln/>
        </p:spPr>
      </p:sp>
      <p:sp>
        <p:nvSpPr>
          <p:cNvPr id="19" name="Text 17"/>
          <p:cNvSpPr/>
          <p:nvPr/>
        </p:nvSpPr>
        <p:spPr>
          <a:xfrm>
            <a:off x="6507328" y="1371600"/>
            <a:ext cx="49528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ОСНОВНАЯ КАМПАНИЯ · С 12 ИЮЛЯ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553048" y="2057400"/>
            <a:ext cx="48614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6F856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12 — 17 июля</a:t>
            </a: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6553048" y="2386584"/>
            <a:ext cx="48614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320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Бюджет и платное (дневная)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6553048" y="2834640"/>
            <a:ext cx="48614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6F856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до 27 июля</a:t>
            </a: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6553048" y="3163824"/>
            <a:ext cx="48614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320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Зачисление на дневную форму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553048" y="3611880"/>
            <a:ext cx="48614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6F856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18 — 25 июля</a:t>
            </a: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6553048" y="3941064"/>
            <a:ext cx="48614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320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Внутренние вступительные испытания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553048" y="4389120"/>
            <a:ext cx="48614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6F856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12 июля — 1 августа</a:t>
            </a: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6553048" y="4718304"/>
            <a:ext cx="48614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320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Платная основа · иные случаи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6553048" y="5166360"/>
            <a:ext cx="48614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6F856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до 3 августа</a:t>
            </a:r>
            <a:endParaRPr lang="en-US" dirty="0"/>
          </a:p>
        </p:txBody>
      </p:sp>
      <p:sp>
        <p:nvSpPr>
          <p:cNvPr id="29" name="Text 27"/>
          <p:cNvSpPr/>
          <p:nvPr/>
        </p:nvSpPr>
        <p:spPr>
          <a:xfrm>
            <a:off x="6553048" y="5495544"/>
            <a:ext cx="48614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320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Зачисление платной основы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ECE7DA"/>
          </a:solidFill>
          <a:ln/>
        </p:spPr>
      </p:sp>
      <p:sp>
        <p:nvSpPr>
          <p:cNvPr id="31" name="Text 29"/>
          <p:cNvSpPr/>
          <p:nvPr/>
        </p:nvSpPr>
        <p:spPr>
          <a:xfrm>
            <a:off x="502920" y="64922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Вступительная кампания 2026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6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3B2A57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01168"/>
            <a:ext cx="111858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CFC4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ЛЬГОТЫ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457200"/>
            <a:ext cx="11185855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Кто может поступить без экзаменов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02920" y="1325880"/>
            <a:ext cx="3545738" cy="2208276"/>
          </a:xfrm>
          <a:prstGeom prst="rect">
            <a:avLst/>
          </a:prstGeom>
          <a:solidFill>
            <a:srgbClr val="FFFFFF"/>
          </a:solidFill>
          <a:ln w="9525">
            <a:solidFill>
              <a:srgbClr val="D6CFB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325880"/>
            <a:ext cx="3545738" cy="109728"/>
          </a:xfrm>
          <a:prstGeom prst="rect">
            <a:avLst/>
          </a:prstGeom>
          <a:solidFill>
            <a:srgbClr val="3B2A57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55448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B2A5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1874520"/>
            <a:ext cx="308853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800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Профильные классы</a:t>
            </a:r>
            <a:endParaRPr lang="en-US" sz="1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800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профнаправленности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731520" y="2880360"/>
            <a:ext cx="3088538" cy="5166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Отметки не ниже 8 по профильным, не ниже 7 по остальным; рекомендация педсовета.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322978" y="1325880"/>
            <a:ext cx="3545738" cy="2208276"/>
          </a:xfrm>
          <a:prstGeom prst="rect">
            <a:avLst/>
          </a:prstGeom>
          <a:solidFill>
            <a:srgbClr val="FFFFFF"/>
          </a:solidFill>
          <a:ln w="9525">
            <a:solidFill>
              <a:srgbClr val="D6CFB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322978" y="1325880"/>
            <a:ext cx="3545738" cy="109728"/>
          </a:xfrm>
          <a:prstGeom prst="rect">
            <a:avLst/>
          </a:prstGeom>
          <a:solidFill>
            <a:srgbClr val="6F8567"/>
          </a:solidFill>
          <a:ln/>
        </p:spPr>
      </p:sp>
      <p:sp>
        <p:nvSpPr>
          <p:cNvPr id="12" name="Text 10"/>
          <p:cNvSpPr/>
          <p:nvPr/>
        </p:nvSpPr>
        <p:spPr>
          <a:xfrm>
            <a:off x="4551578" y="155448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F856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51578" y="1874520"/>
            <a:ext cx="308853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800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Медалисты</a:t>
            </a:r>
            <a:endParaRPr lang="en-US" sz="1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800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и красные дипломы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4551578" y="2880360"/>
            <a:ext cx="3088538" cy="5166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Поступление без сдачи внутренних вступительных испытаний на профильные специальности.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143037" y="1325880"/>
            <a:ext cx="3545738" cy="2208276"/>
          </a:xfrm>
          <a:prstGeom prst="rect">
            <a:avLst/>
          </a:prstGeom>
          <a:solidFill>
            <a:srgbClr val="FFFFFF"/>
          </a:solidFill>
          <a:ln w="9525">
            <a:solidFill>
              <a:srgbClr val="D6CFBE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143037" y="1325880"/>
            <a:ext cx="3545738" cy="109728"/>
          </a:xfrm>
          <a:prstGeom prst="rect">
            <a:avLst/>
          </a:prstGeom>
          <a:solidFill>
            <a:srgbClr val="B08A2E"/>
          </a:solidFill>
          <a:ln/>
        </p:spPr>
      </p:sp>
      <p:sp>
        <p:nvSpPr>
          <p:cNvPr id="17" name="Text 15"/>
          <p:cNvSpPr/>
          <p:nvPr/>
        </p:nvSpPr>
        <p:spPr>
          <a:xfrm>
            <a:off x="8371637" y="155448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08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371637" y="1874520"/>
            <a:ext cx="308853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800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Лицеи при вузах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8371637" y="2880360"/>
            <a:ext cx="3088538" cy="5166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Средний балл не ниже 8, по профильным предметам не ниже 9.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02920" y="3808476"/>
            <a:ext cx="3545738" cy="2208276"/>
          </a:xfrm>
          <a:prstGeom prst="rect">
            <a:avLst/>
          </a:prstGeom>
          <a:solidFill>
            <a:srgbClr val="FFFFFF"/>
          </a:solidFill>
          <a:ln w="9525">
            <a:solidFill>
              <a:srgbClr val="D6CFBE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02920" y="3808476"/>
            <a:ext cx="3545738" cy="109728"/>
          </a:xfrm>
          <a:prstGeom prst="rect">
            <a:avLst/>
          </a:prstGeom>
          <a:solidFill>
            <a:srgbClr val="3B2A57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037076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B2A5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731520" y="4357116"/>
            <a:ext cx="308853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800" b="1" dirty="0" err="1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Нац</a:t>
            </a:r>
            <a:r>
              <a:rPr lang="ru-RU" sz="1800" b="1" dirty="0" err="1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иональный</a:t>
            </a:r>
            <a:r>
              <a:rPr lang="en-US" sz="1800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детский</a:t>
            </a:r>
            <a:endParaRPr lang="en-US" sz="1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800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технопарк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731520" y="5362956"/>
            <a:ext cx="3088538" cy="5166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итогам профильной смены: рекомендация и собеседование с приёмной комиссией.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4322978" y="3808476"/>
            <a:ext cx="3545738" cy="2208276"/>
          </a:xfrm>
          <a:prstGeom prst="rect">
            <a:avLst/>
          </a:prstGeom>
          <a:solidFill>
            <a:srgbClr val="FFFFFF"/>
          </a:solidFill>
          <a:ln w="9525">
            <a:solidFill>
              <a:srgbClr val="D6CFBE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322978" y="3808476"/>
            <a:ext cx="3545738" cy="109728"/>
          </a:xfrm>
          <a:prstGeom prst="rect">
            <a:avLst/>
          </a:prstGeom>
          <a:solidFill>
            <a:srgbClr val="6F8567"/>
          </a:solidFill>
          <a:ln/>
        </p:spPr>
      </p:sp>
      <p:sp>
        <p:nvSpPr>
          <p:cNvPr id="27" name="Text 25"/>
          <p:cNvSpPr/>
          <p:nvPr/>
        </p:nvSpPr>
        <p:spPr>
          <a:xfrm>
            <a:off x="4551578" y="4037076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6F856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05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551578" y="4357116"/>
            <a:ext cx="308853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800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Победители</a:t>
            </a:r>
            <a:endParaRPr lang="en-US" sz="18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800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олимпиад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4551578" y="5362956"/>
            <a:ext cx="3088538" cy="5166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Зачисление на 69 специальностей без вступительных испытаний.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8143037" y="3808476"/>
            <a:ext cx="3545738" cy="2208276"/>
          </a:xfrm>
          <a:prstGeom prst="rect">
            <a:avLst/>
          </a:prstGeom>
          <a:solidFill>
            <a:srgbClr val="FFFFFF"/>
          </a:solidFill>
          <a:ln w="9525">
            <a:solidFill>
              <a:srgbClr val="D6CFBE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143037" y="3808476"/>
            <a:ext cx="3545738" cy="109728"/>
          </a:xfrm>
          <a:prstGeom prst="rect">
            <a:avLst/>
          </a:prstGeom>
          <a:solidFill>
            <a:srgbClr val="B08A2E"/>
          </a:solidFill>
          <a:ln/>
        </p:spPr>
      </p:sp>
      <p:sp>
        <p:nvSpPr>
          <p:cNvPr id="32" name="Text 30"/>
          <p:cNvSpPr/>
          <p:nvPr/>
        </p:nvSpPr>
        <p:spPr>
          <a:xfrm>
            <a:off x="8371637" y="4037076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B08A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06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8371637" y="4357116"/>
            <a:ext cx="3088538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800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Россияне по ЕГЭ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8371637" y="5362956"/>
            <a:ext cx="3088538" cy="5166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Около 850 мест по 131 специальности в 30 учреждениях высшего образования.</a:t>
            </a:r>
            <a:endParaRPr lang="en-US" sz="1400" dirty="0"/>
          </a:p>
        </p:txBody>
      </p:sp>
      <p:sp>
        <p:nvSpPr>
          <p:cNvPr id="35" name="Shape 33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ECE7DA"/>
          </a:solidFill>
          <a:ln/>
        </p:spPr>
      </p:sp>
      <p:sp>
        <p:nvSpPr>
          <p:cNvPr id="36" name="Text 34"/>
          <p:cNvSpPr/>
          <p:nvPr/>
        </p:nvSpPr>
        <p:spPr>
          <a:xfrm>
            <a:off x="502920" y="64922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Вступительная кампания 2026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6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3B2A57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01168"/>
            <a:ext cx="111858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CFC4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ЦИФРЫ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457200"/>
            <a:ext cx="11185855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Контрольные цифры и приоритеты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02920" y="1325880"/>
            <a:ext cx="3545738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D6CFB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325880"/>
            <a:ext cx="3545738" cy="109728"/>
          </a:xfrm>
          <a:prstGeom prst="rect">
            <a:avLst/>
          </a:prstGeom>
          <a:solidFill>
            <a:srgbClr val="3B2A57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554480"/>
            <a:ext cx="308853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≈ 49,1 тыс.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731520" y="2286000"/>
            <a:ext cx="308853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320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мест в вузах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31520" y="2532888"/>
            <a:ext cx="308853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материалам БЕЛТА / Минобразования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322978" y="1325880"/>
            <a:ext cx="3545738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D6CFB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322978" y="1325880"/>
            <a:ext cx="3545738" cy="109728"/>
          </a:xfrm>
          <a:prstGeom prst="rect">
            <a:avLst/>
          </a:prstGeom>
          <a:solidFill>
            <a:srgbClr val="6F8567"/>
          </a:solidFill>
          <a:ln/>
        </p:spPr>
      </p:sp>
      <p:sp>
        <p:nvSpPr>
          <p:cNvPr id="12" name="Text 10"/>
          <p:cNvSpPr/>
          <p:nvPr/>
        </p:nvSpPr>
        <p:spPr>
          <a:xfrm>
            <a:off x="4551578" y="1554480"/>
            <a:ext cx="308853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≈ 33,1 тыс.</a:t>
            </a:r>
            <a:endParaRPr lang="en-US" sz="4000" dirty="0"/>
          </a:p>
        </p:txBody>
      </p:sp>
      <p:sp>
        <p:nvSpPr>
          <p:cNvPr id="13" name="Text 11"/>
          <p:cNvSpPr/>
          <p:nvPr/>
        </p:nvSpPr>
        <p:spPr>
          <a:xfrm>
            <a:off x="4551578" y="2286000"/>
            <a:ext cx="308853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320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бюджетных мест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51578" y="2532888"/>
            <a:ext cx="308853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основа дневной формы обучения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8143037" y="1325880"/>
            <a:ext cx="3545738" cy="1508760"/>
          </a:xfrm>
          <a:prstGeom prst="rect">
            <a:avLst/>
          </a:prstGeom>
          <a:solidFill>
            <a:srgbClr val="FFFFFF"/>
          </a:solidFill>
          <a:ln w="9525">
            <a:solidFill>
              <a:srgbClr val="D6CFBE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143037" y="1325880"/>
            <a:ext cx="3545738" cy="109728"/>
          </a:xfrm>
          <a:prstGeom prst="rect">
            <a:avLst/>
          </a:prstGeom>
          <a:solidFill>
            <a:srgbClr val="B08A2E"/>
          </a:solidFill>
          <a:ln/>
        </p:spPr>
      </p:sp>
      <p:sp>
        <p:nvSpPr>
          <p:cNvPr id="17" name="Text 15"/>
          <p:cNvSpPr/>
          <p:nvPr/>
        </p:nvSpPr>
        <p:spPr>
          <a:xfrm>
            <a:off x="8371637" y="1554480"/>
            <a:ext cx="308853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≈ 16 тыс.</a:t>
            </a:r>
            <a:endParaRPr lang="en-US" sz="4000" dirty="0"/>
          </a:p>
        </p:txBody>
      </p:sp>
      <p:sp>
        <p:nvSpPr>
          <p:cNvPr id="18" name="Text 16"/>
          <p:cNvSpPr/>
          <p:nvPr/>
        </p:nvSpPr>
        <p:spPr>
          <a:xfrm>
            <a:off x="8371637" y="2286000"/>
            <a:ext cx="308853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320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мест на платной основе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8371637" y="2532888"/>
            <a:ext cx="308853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материалам для абитуриентов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02920" y="3200400"/>
            <a:ext cx="6935230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D6CFB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77240" y="3383280"/>
            <a:ext cx="638659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ПРИОРИТЕТНЫЕ НАПРАВЛЕНИЯ В ВУЗАХ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77240" y="3840480"/>
            <a:ext cx="1645920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320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Инженерные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2560320" y="3978783"/>
            <a:ext cx="3140470" cy="237744"/>
          </a:xfrm>
          <a:prstGeom prst="rect">
            <a:avLst/>
          </a:prstGeom>
          <a:solidFill>
            <a:srgbClr val="ECE7DA"/>
          </a:solidFill>
          <a:ln/>
        </p:spPr>
      </p:sp>
      <p:sp>
        <p:nvSpPr>
          <p:cNvPr id="24" name="Shape 22"/>
          <p:cNvSpPr/>
          <p:nvPr/>
        </p:nvSpPr>
        <p:spPr>
          <a:xfrm>
            <a:off x="2560320" y="3978783"/>
            <a:ext cx="3140470" cy="237744"/>
          </a:xfrm>
          <a:prstGeom prst="rect">
            <a:avLst/>
          </a:prstGeom>
          <a:solidFill>
            <a:srgbClr val="3B2A57"/>
          </a:solidFill>
          <a:ln/>
        </p:spPr>
      </p:sp>
      <p:sp>
        <p:nvSpPr>
          <p:cNvPr id="25" name="Text 23"/>
          <p:cNvSpPr/>
          <p:nvPr/>
        </p:nvSpPr>
        <p:spPr>
          <a:xfrm>
            <a:off x="5792230" y="3840480"/>
            <a:ext cx="1371600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7 700 · 23,3%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777240" y="4446270"/>
            <a:ext cx="1645920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320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Педагогические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2560320" y="4584573"/>
            <a:ext cx="3140470" cy="237744"/>
          </a:xfrm>
          <a:prstGeom prst="rect">
            <a:avLst/>
          </a:prstGeom>
          <a:solidFill>
            <a:srgbClr val="ECE7DA"/>
          </a:solidFill>
          <a:ln/>
        </p:spPr>
      </p:sp>
      <p:sp>
        <p:nvSpPr>
          <p:cNvPr id="28" name="Shape 26"/>
          <p:cNvSpPr/>
          <p:nvPr/>
        </p:nvSpPr>
        <p:spPr>
          <a:xfrm>
            <a:off x="2560320" y="4584573"/>
            <a:ext cx="1590628" cy="237744"/>
          </a:xfrm>
          <a:prstGeom prst="rect">
            <a:avLst/>
          </a:prstGeom>
          <a:solidFill>
            <a:srgbClr val="6F8567"/>
          </a:solidFill>
          <a:ln/>
        </p:spPr>
      </p:sp>
      <p:sp>
        <p:nvSpPr>
          <p:cNvPr id="29" name="Text 27"/>
          <p:cNvSpPr/>
          <p:nvPr/>
        </p:nvSpPr>
        <p:spPr>
          <a:xfrm>
            <a:off x="5792230" y="4446270"/>
            <a:ext cx="1371600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3 900 · 11,8%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777240" y="5052060"/>
            <a:ext cx="1645920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320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Медицинские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2560320" y="5190363"/>
            <a:ext cx="3140470" cy="237744"/>
          </a:xfrm>
          <a:prstGeom prst="rect">
            <a:avLst/>
          </a:prstGeom>
          <a:solidFill>
            <a:srgbClr val="ECE7DA"/>
          </a:solidFill>
          <a:ln/>
        </p:spPr>
      </p:sp>
      <p:sp>
        <p:nvSpPr>
          <p:cNvPr id="32" name="Shape 30"/>
          <p:cNvSpPr/>
          <p:nvPr/>
        </p:nvSpPr>
        <p:spPr>
          <a:xfrm>
            <a:off x="2560320" y="5190363"/>
            <a:ext cx="1509057" cy="237744"/>
          </a:xfrm>
          <a:prstGeom prst="rect">
            <a:avLst/>
          </a:prstGeom>
          <a:solidFill>
            <a:srgbClr val="B08A2E"/>
          </a:solidFill>
          <a:ln/>
        </p:spPr>
      </p:sp>
      <p:sp>
        <p:nvSpPr>
          <p:cNvPr id="33" name="Text 31"/>
          <p:cNvSpPr/>
          <p:nvPr/>
        </p:nvSpPr>
        <p:spPr>
          <a:xfrm>
            <a:off x="5792230" y="5052060"/>
            <a:ext cx="1371600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3 700 · 11,2%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777240" y="5657850"/>
            <a:ext cx="1645920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320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Аграрные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2560320" y="5796153"/>
            <a:ext cx="3140470" cy="237744"/>
          </a:xfrm>
          <a:prstGeom prst="rect">
            <a:avLst/>
          </a:prstGeom>
          <a:solidFill>
            <a:srgbClr val="ECE7DA"/>
          </a:solidFill>
          <a:ln/>
        </p:spPr>
      </p:sp>
      <p:sp>
        <p:nvSpPr>
          <p:cNvPr id="36" name="Shape 34"/>
          <p:cNvSpPr/>
          <p:nvPr/>
        </p:nvSpPr>
        <p:spPr>
          <a:xfrm>
            <a:off x="2560320" y="5796153"/>
            <a:ext cx="1264345" cy="237744"/>
          </a:xfrm>
          <a:prstGeom prst="rect">
            <a:avLst/>
          </a:prstGeom>
          <a:solidFill>
            <a:srgbClr val="8A7AA8"/>
          </a:solidFill>
          <a:ln/>
        </p:spPr>
      </p:sp>
      <p:sp>
        <p:nvSpPr>
          <p:cNvPr id="37" name="Text 35"/>
          <p:cNvSpPr/>
          <p:nvPr/>
        </p:nvSpPr>
        <p:spPr>
          <a:xfrm>
            <a:off x="5792230" y="5657850"/>
            <a:ext cx="1371600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3 100 · 9,4%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7803910" y="3200400"/>
            <a:ext cx="3884865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D6CFBE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078230" y="3383280"/>
            <a:ext cx="333622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</a:t>
            </a:r>
            <a:r>
              <a:rPr lang="ru-RU" sz="1100" b="1" kern="0" spc="4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</a:t>
            </a:r>
            <a:r>
              <a:rPr lang="en-US" sz="1100" b="1" kern="0" spc="4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 И ПТ</a:t>
            </a:r>
            <a:r>
              <a:rPr lang="ru-RU" sz="1100" b="1" kern="0" spc="4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8078230" y="3703320"/>
            <a:ext cx="333622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3B2A5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≈ 38,9 тыс.</a:t>
            </a:r>
            <a:endParaRPr lang="en-US" sz="3200" dirty="0"/>
          </a:p>
        </p:txBody>
      </p:sp>
      <p:sp>
        <p:nvSpPr>
          <p:cNvPr id="41" name="Text 39"/>
          <p:cNvSpPr/>
          <p:nvPr/>
        </p:nvSpPr>
        <p:spPr>
          <a:xfrm>
            <a:off x="8078230" y="4343400"/>
            <a:ext cx="333622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мест в колледжах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8078230" y="4800600"/>
            <a:ext cx="333622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6F856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≈ 29 тыс.</a:t>
            </a:r>
            <a:endParaRPr lang="en-US" sz="3200" dirty="0"/>
          </a:p>
        </p:txBody>
      </p:sp>
      <p:sp>
        <p:nvSpPr>
          <p:cNvPr id="43" name="Text 41"/>
          <p:cNvSpPr/>
          <p:nvPr/>
        </p:nvSpPr>
        <p:spPr>
          <a:xfrm>
            <a:off x="8078230" y="5440680"/>
            <a:ext cx="333622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мест в профтехучилищах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8078230" y="5760720"/>
            <a:ext cx="333622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2320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материалам Минобразования / БЕЛТА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ECE7DA"/>
          </a:solidFill>
          <a:ln/>
        </p:spPr>
      </p:sp>
      <p:sp>
        <p:nvSpPr>
          <p:cNvPr id="46" name="Text 44"/>
          <p:cNvSpPr/>
          <p:nvPr/>
        </p:nvSpPr>
        <p:spPr>
          <a:xfrm>
            <a:off x="502920" y="64922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Вступительная кампания 2026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6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3B2A57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01168"/>
            <a:ext cx="11185855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CFC4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ИЗМЕНЕНИЯ И СОВЕТЫ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457200"/>
            <a:ext cx="11185855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Что нового и как действовать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02920" y="1325880"/>
            <a:ext cx="5951052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D6CFB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325880"/>
            <a:ext cx="5951052" cy="502920"/>
          </a:xfrm>
          <a:prstGeom prst="rect">
            <a:avLst/>
          </a:prstGeom>
          <a:solidFill>
            <a:srgbClr val="3B2A57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371600"/>
            <a:ext cx="54024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КЛЮЧЕВЫЕ ИЗМЕНЕНИЯ 2026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77240" y="2103120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3B2A5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371600" y="2075688"/>
            <a:ext cx="48537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Ограничение мест для льготников</a:t>
            </a: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1371600" y="2404872"/>
            <a:ext cx="48537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менее 20% бюджетных мест (в медвузах — не менее 10%) гарантируются поступающим на общих основаниях.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77240" y="2944368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3B2A5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371600" y="2916936"/>
            <a:ext cx="48537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Усложнение целевых экзаменов</a:t>
            </a: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1371600" y="3246120"/>
            <a:ext cx="48537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Для целевиков добавлено практическое задание по химии, биологии, математике и физике.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777240" y="3785616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3B2A5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371600" y="3758184"/>
            <a:ext cx="48537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Заочники без требования стажа</a:t>
            </a: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1371600" y="4087368"/>
            <a:ext cx="48537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Снято обязательное условие наличия стажа работы для поступления на заочную форму.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777240" y="4626864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3B2A5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371600" y="4599432"/>
            <a:ext cx="48537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Расширен контроль Госкомиссии</a:t>
            </a: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1371600" y="4928616"/>
            <a:ext cx="48537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Усилен общественный контроль за ходом приёмной кампании.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777240" y="5468112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3B2A5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05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1371600" y="5440680"/>
            <a:ext cx="48537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3202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Интерактивная карта заказчиков</a:t>
            </a: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1371600" y="5769864"/>
            <a:ext cx="48537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После 1 мая опубликована на сайте Минобразования — для целевого направления.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6819732" y="1325880"/>
            <a:ext cx="4869043" cy="5074920"/>
          </a:xfrm>
          <a:prstGeom prst="rect">
            <a:avLst/>
          </a:prstGeom>
          <a:solidFill>
            <a:srgbClr val="FFFFFF"/>
          </a:solidFill>
          <a:ln w="9525">
            <a:solidFill>
              <a:srgbClr val="D6CFBE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819732" y="1325880"/>
            <a:ext cx="4869043" cy="502920"/>
          </a:xfrm>
          <a:prstGeom prst="rect">
            <a:avLst/>
          </a:prstGeom>
          <a:solidFill>
            <a:srgbClr val="6F8567"/>
          </a:solidFill>
          <a:ln/>
        </p:spPr>
      </p:sp>
      <p:sp>
        <p:nvSpPr>
          <p:cNvPr id="25" name="Text 23"/>
          <p:cNvSpPr/>
          <p:nvPr/>
        </p:nvSpPr>
        <p:spPr>
          <a:xfrm>
            <a:off x="7094052" y="1371600"/>
            <a:ext cx="4320403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ЧЕК-ЛИСТ АБИТУРИЕНТА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7139772" y="2272284"/>
            <a:ext cx="256032" cy="256032"/>
          </a:xfrm>
          <a:prstGeom prst="rect">
            <a:avLst/>
          </a:prstGeom>
          <a:solidFill>
            <a:srgbClr val="DDE2D4"/>
          </a:solidFill>
          <a:ln w="12700">
            <a:solidFill>
              <a:srgbClr val="6F856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532964" y="2057400"/>
            <a:ext cx="39546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2320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Регулярно следить за edu.gov.by/abiturientu-2026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7139772" y="2958084"/>
            <a:ext cx="256032" cy="256032"/>
          </a:xfrm>
          <a:prstGeom prst="rect">
            <a:avLst/>
          </a:prstGeom>
          <a:solidFill>
            <a:srgbClr val="DDE2D4"/>
          </a:solidFill>
          <a:ln w="12700">
            <a:solidFill>
              <a:srgbClr val="6F8567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532964" y="2743200"/>
            <a:ext cx="39546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2320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Заранее проверить вопросы к собеседованию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7139772" y="3643884"/>
            <a:ext cx="256032" cy="256032"/>
          </a:xfrm>
          <a:prstGeom prst="rect">
            <a:avLst/>
          </a:prstGeom>
          <a:solidFill>
            <a:srgbClr val="DDE2D4"/>
          </a:solidFill>
          <a:ln w="12700">
            <a:solidFill>
              <a:srgbClr val="6F856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532964" y="3429000"/>
            <a:ext cx="39546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2320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Использовать интерактивную карту заказчиков кадров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7139772" y="4329684"/>
            <a:ext cx="256032" cy="256032"/>
          </a:xfrm>
          <a:prstGeom prst="rect">
            <a:avLst/>
          </a:prstGeom>
          <a:solidFill>
            <a:srgbClr val="DDE2D4"/>
          </a:solidFill>
          <a:ln w="12700">
            <a:solidFill>
              <a:srgbClr val="6F856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532964" y="4114800"/>
            <a:ext cx="39546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2320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Помнить резервные дни ЦТ: 18, 20, 22 июня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7139772" y="5015484"/>
            <a:ext cx="256032" cy="256032"/>
          </a:xfrm>
          <a:prstGeom prst="rect">
            <a:avLst/>
          </a:prstGeom>
          <a:solidFill>
            <a:srgbClr val="DDE2D4"/>
          </a:solidFill>
          <a:ln w="12700">
            <a:solidFill>
              <a:srgbClr val="6F8567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532964" y="4800600"/>
            <a:ext cx="395464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600" dirty="0">
                <a:solidFill>
                  <a:srgbClr val="2320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Подавать документы строго в установленные сроки</a:t>
            </a:r>
            <a:endParaRPr lang="en-US" sz="1600" dirty="0"/>
          </a:p>
        </p:txBody>
      </p:sp>
      <p:sp>
        <p:nvSpPr>
          <p:cNvPr id="36" name="Shape 34"/>
          <p:cNvSpPr/>
          <p:nvPr/>
        </p:nvSpPr>
        <p:spPr>
          <a:xfrm>
            <a:off x="7048332" y="5669280"/>
            <a:ext cx="4411843" cy="502920"/>
          </a:xfrm>
          <a:prstGeom prst="rect">
            <a:avLst/>
          </a:prstGeom>
          <a:solidFill>
            <a:srgbClr val="F0E6CC"/>
          </a:solidFill>
          <a:ln/>
        </p:spPr>
      </p:sp>
      <p:sp>
        <p:nvSpPr>
          <p:cNvPr id="37" name="Text 35"/>
          <p:cNvSpPr/>
          <p:nvPr/>
        </p:nvSpPr>
        <p:spPr>
          <a:xfrm>
            <a:off x="7185492" y="5669280"/>
            <a:ext cx="4137523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E54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Главное — </a:t>
            </a:r>
            <a:r>
              <a:rPr lang="ru-RU" sz="1400" i="1" dirty="0">
                <a:solidFill>
                  <a:srgbClr val="6E54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соблюдать сроки </a:t>
            </a:r>
            <a:r>
              <a:rPr lang="en-US" sz="1400" i="1" dirty="0">
                <a:solidFill>
                  <a:srgbClr val="6E54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 </a:t>
            </a:r>
            <a:r>
              <a:rPr lang="ru-RU" sz="1400" i="1">
                <a:solidFill>
                  <a:srgbClr val="6E54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сверять информацию с </a:t>
            </a:r>
            <a:r>
              <a:rPr lang="en-US" sz="1400" i="1" dirty="0">
                <a:solidFill>
                  <a:srgbClr val="6E541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официальными источниками.</a:t>
            </a:r>
            <a:endParaRPr lang="en-US" sz="1400" dirty="0"/>
          </a:p>
        </p:txBody>
      </p:sp>
      <p:sp>
        <p:nvSpPr>
          <p:cNvPr id="38" name="Shape 36"/>
          <p:cNvSpPr/>
          <p:nvPr/>
        </p:nvSpPr>
        <p:spPr>
          <a:xfrm>
            <a:off x="0" y="6473952"/>
            <a:ext cx="12191695" cy="384048"/>
          </a:xfrm>
          <a:prstGeom prst="rect">
            <a:avLst/>
          </a:prstGeom>
          <a:solidFill>
            <a:srgbClr val="ECE7DA"/>
          </a:solidFill>
          <a:ln/>
        </p:spPr>
      </p:sp>
      <p:sp>
        <p:nvSpPr>
          <p:cNvPr id="39" name="Text 37"/>
          <p:cNvSpPr/>
          <p:nvPr/>
        </p:nvSpPr>
        <p:spPr>
          <a:xfrm>
            <a:off x="502920" y="64922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E6A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Вступительная кампания 2026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485</Words>
  <Application>Microsoft Office PowerPoint</Application>
  <PresentationFormat>Широкоэкранный</PresentationFormat>
  <Paragraphs>116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Trebuchet MS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Светлана Михальцова</cp:lastModifiedBy>
  <cp:revision>5</cp:revision>
  <dcterms:created xsi:type="dcterms:W3CDTF">2026-05-09T06:29:29Z</dcterms:created>
  <dcterms:modified xsi:type="dcterms:W3CDTF">2026-05-10T08:33:05Z</dcterms:modified>
</cp:coreProperties>
</file>