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6858000" cy="9144000" type="screen4x3"/>
  <p:notesSz cx="10018713" cy="6888163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85" d="100"/>
          <a:sy n="85" d="100"/>
        </p:scale>
        <p:origin x="297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546588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96606" tIns="48303" rIns="96606" bIns="48303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96606" tIns="48303" rIns="96606" bIns="48303"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96606" tIns="48303" rIns="96606" bIns="48303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96606" tIns="48303" rIns="96606" bIns="48303"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96606" tIns="48303" rIns="96606" bIns="48303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96606" tIns="48303" rIns="96606" bIns="48303"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96606" tIns="48303" rIns="96606" bIns="48303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96606" tIns="48303" rIns="96606" bIns="48303"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96606" tIns="48303" rIns="96606" bIns="48303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96606" tIns="48303" rIns="96606" bIns="48303"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96606" tIns="48303" rIns="96606" bIns="48303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96606" tIns="48303" rIns="96606" bIns="48303"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96606" tIns="48303" rIns="96606" bIns="48303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96606" tIns="48303" rIns="96606" bIns="48303"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96606" tIns="48303" rIns="96606" bIns="48303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96606" tIns="48303" rIns="96606" bIns="48303"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rikc.by/cctesting/592-grafik-ct.html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rikc.by/cctesting/592-grafik-ct.html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rikc.by/cctesting/592-grafik-ct.html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rikc.by/cctesting/592-grafik-ct.html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7F6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858000" cy="4754880"/>
          </a:xfrm>
          <a:prstGeom prst="rect">
            <a:avLst/>
          </a:prstGeom>
          <a:solidFill>
            <a:srgbClr val="0F4C5C"/>
          </a:solidFill>
          <a:ln/>
        </p:spPr>
      </p:sp>
      <p:sp>
        <p:nvSpPr>
          <p:cNvPr id="4" name="Text 2"/>
          <p:cNvSpPr/>
          <p:nvPr/>
        </p:nvSpPr>
        <p:spPr>
          <a:xfrm>
            <a:off x="592667" y="611576"/>
            <a:ext cx="59436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ЦЭ и ЦТ</a:t>
            </a:r>
            <a:endParaRPr lang="en-US" sz="9200" dirty="0"/>
          </a:p>
        </p:txBody>
      </p:sp>
      <p:sp>
        <p:nvSpPr>
          <p:cNvPr id="5" name="Text 3"/>
          <p:cNvSpPr/>
          <p:nvPr/>
        </p:nvSpPr>
        <p:spPr>
          <a:xfrm>
            <a:off x="452628" y="2166056"/>
            <a:ext cx="59436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0" b="1" dirty="0">
                <a:solidFill>
                  <a:srgbClr val="F2B54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2026</a:t>
            </a:r>
            <a:endParaRPr lang="en-US" sz="13000" dirty="0"/>
          </a:p>
        </p:txBody>
      </p:sp>
      <p:sp>
        <p:nvSpPr>
          <p:cNvPr id="6" name="Text 4"/>
          <p:cNvSpPr/>
          <p:nvPr/>
        </p:nvSpPr>
        <p:spPr>
          <a:xfrm>
            <a:off x="457200" y="4069080"/>
            <a:ext cx="5943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E8EE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Главное: даты, документы, правила, чек-лист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452628" y="6858000"/>
            <a:ext cx="1874520" cy="1280160"/>
          </a:xfrm>
          <a:prstGeom prst="rect">
            <a:avLst/>
          </a:prstGeom>
          <a:solidFill>
            <a:srgbClr val="FFFFFF"/>
          </a:solidFill>
          <a:ln w="12700">
            <a:solidFill>
              <a:srgbClr val="D4D1C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52628" y="7040880"/>
            <a:ext cx="18745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0F4C5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6 ДАТ</a:t>
            </a:r>
            <a:endParaRPr lang="en-US" sz="2600" dirty="0"/>
          </a:p>
        </p:txBody>
      </p:sp>
      <p:sp>
        <p:nvSpPr>
          <p:cNvPr id="12" name="Text 10"/>
          <p:cNvSpPr/>
          <p:nvPr/>
        </p:nvSpPr>
        <p:spPr>
          <a:xfrm>
            <a:off x="452628" y="7635240"/>
            <a:ext cx="1874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6B6E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основной этап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2491740" y="6858000"/>
            <a:ext cx="1874520" cy="1280160"/>
          </a:xfrm>
          <a:prstGeom prst="rect">
            <a:avLst/>
          </a:prstGeom>
          <a:solidFill>
            <a:srgbClr val="FFFFFF"/>
          </a:solidFill>
          <a:ln w="12700">
            <a:solidFill>
              <a:srgbClr val="D4D1C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2491740" y="7040880"/>
            <a:ext cx="18745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0F4C5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 ДНЯ</a:t>
            </a:r>
            <a:endParaRPr lang="en-US" sz="2600" dirty="0"/>
          </a:p>
        </p:txBody>
      </p:sp>
      <p:sp>
        <p:nvSpPr>
          <p:cNvPr id="15" name="Text 13"/>
          <p:cNvSpPr/>
          <p:nvPr/>
        </p:nvSpPr>
        <p:spPr>
          <a:xfrm>
            <a:off x="2491740" y="7635240"/>
            <a:ext cx="1874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6B6E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резервные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4530852" y="6858000"/>
            <a:ext cx="1874520" cy="1280160"/>
          </a:xfrm>
          <a:prstGeom prst="rect">
            <a:avLst/>
          </a:prstGeom>
          <a:solidFill>
            <a:srgbClr val="FFFFFF"/>
          </a:solidFill>
          <a:ln w="12700">
            <a:solidFill>
              <a:srgbClr val="D4D1C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530852" y="7040880"/>
            <a:ext cx="18745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0F4C5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11:00</a:t>
            </a:r>
            <a:endParaRPr lang="en-US" sz="2600" dirty="0"/>
          </a:p>
        </p:txBody>
      </p:sp>
      <p:sp>
        <p:nvSpPr>
          <p:cNvPr id="18" name="Text 16"/>
          <p:cNvSpPr/>
          <p:nvPr/>
        </p:nvSpPr>
        <p:spPr>
          <a:xfrm>
            <a:off x="4530852" y="7635240"/>
            <a:ext cx="1874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 err="1">
                <a:solidFill>
                  <a:srgbClr val="6B6E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старт</a:t>
            </a:r>
            <a:r>
              <a:rPr lang="en-US" sz="1200" dirty="0">
                <a:solidFill>
                  <a:srgbClr val="6B6E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200" dirty="0" err="1">
                <a:solidFill>
                  <a:srgbClr val="6B6E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всех</a:t>
            </a:r>
            <a:r>
              <a:rPr lang="ru-RU" sz="1200" dirty="0">
                <a:solidFill>
                  <a:srgbClr val="6B6E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испытаний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6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858000" cy="1371600"/>
          </a:xfrm>
          <a:prstGeom prst="rect">
            <a:avLst/>
          </a:prstGeom>
          <a:solidFill>
            <a:srgbClr val="0F4C5C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320040"/>
            <a:ext cx="5943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BCD3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ЦЕНТРАЛИЗОВАННЫЙ ЭКЗАМЕН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594360"/>
            <a:ext cx="5943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Даты ЦЭ — май 2026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457200" y="1645920"/>
            <a:ext cx="5943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Основные дни проведения ЦЭ: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457200" y="2148840"/>
            <a:ext cx="5943600" cy="1371600"/>
          </a:xfrm>
          <a:prstGeom prst="rect">
            <a:avLst/>
          </a:prstGeom>
          <a:solidFill>
            <a:srgbClr val="FFFFFF"/>
          </a:solidFill>
          <a:ln w="12700">
            <a:solidFill>
              <a:srgbClr val="D4D1C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40080" y="2286000"/>
            <a:ext cx="1371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6400" b="1" dirty="0">
                <a:solidFill>
                  <a:srgbClr val="0F4C5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26</a:t>
            </a:r>
            <a:endParaRPr lang="en-US" sz="6400" dirty="0"/>
          </a:p>
        </p:txBody>
      </p:sp>
      <p:sp>
        <p:nvSpPr>
          <p:cNvPr id="8" name="Text 6"/>
          <p:cNvSpPr/>
          <p:nvPr/>
        </p:nvSpPr>
        <p:spPr>
          <a:xfrm>
            <a:off x="640080" y="310896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0F4C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мая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2148840" y="2377440"/>
            <a:ext cx="0" cy="914400"/>
          </a:xfrm>
          <a:prstGeom prst="line">
            <a:avLst/>
          </a:prstGeom>
          <a:noFill/>
          <a:ln w="12700">
            <a:solidFill>
              <a:srgbClr val="D4D1C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2331720" y="2377440"/>
            <a:ext cx="3931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F2A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Предмет по выбору</a:t>
            </a:r>
            <a:endParaRPr lang="en-US" sz="1800" dirty="0"/>
          </a:p>
        </p:txBody>
      </p:sp>
      <p:sp>
        <p:nvSpPr>
          <p:cNvPr id="12" name="Shape 10"/>
          <p:cNvSpPr/>
          <p:nvPr/>
        </p:nvSpPr>
        <p:spPr>
          <a:xfrm>
            <a:off x="457200" y="3703320"/>
            <a:ext cx="5943600" cy="1371600"/>
          </a:xfrm>
          <a:prstGeom prst="rect">
            <a:avLst/>
          </a:prstGeom>
          <a:solidFill>
            <a:srgbClr val="FFFFFF"/>
          </a:solidFill>
          <a:ln w="12700">
            <a:solidFill>
              <a:srgbClr val="D4D1C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40080" y="3840480"/>
            <a:ext cx="1371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6400" b="1" dirty="0">
                <a:solidFill>
                  <a:srgbClr val="0F4C5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29</a:t>
            </a:r>
            <a:endParaRPr lang="en-US" sz="6400" dirty="0"/>
          </a:p>
        </p:txBody>
      </p:sp>
      <p:sp>
        <p:nvSpPr>
          <p:cNvPr id="14" name="Text 12"/>
          <p:cNvSpPr/>
          <p:nvPr/>
        </p:nvSpPr>
        <p:spPr>
          <a:xfrm>
            <a:off x="640080" y="466344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0F4C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мая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2148840" y="3931920"/>
            <a:ext cx="0" cy="914400"/>
          </a:xfrm>
          <a:prstGeom prst="line">
            <a:avLst/>
          </a:prstGeom>
          <a:noFill/>
          <a:ln w="12700">
            <a:solidFill>
              <a:srgbClr val="D4D1CA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2331720" y="3931920"/>
            <a:ext cx="3931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F2A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Русский или белорусский язык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2331720" y="4416552"/>
            <a:ext cx="3931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B6E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 выбору учащегося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457200" y="5440680"/>
            <a:ext cx="5943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6B6E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РЕЗЕРВНЫЕ ДАТЫ ЦЭ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57200" y="5806440"/>
            <a:ext cx="5943600" cy="502920"/>
          </a:xfrm>
          <a:prstGeom prst="rect">
            <a:avLst/>
          </a:prstGeom>
          <a:solidFill>
            <a:srgbClr val="EFEDE6"/>
          </a:solidFill>
          <a:ln/>
        </p:spPr>
      </p:sp>
      <p:sp>
        <p:nvSpPr>
          <p:cNvPr id="20" name="Text 18"/>
          <p:cNvSpPr/>
          <p:nvPr/>
        </p:nvSpPr>
        <p:spPr>
          <a:xfrm>
            <a:off x="640080" y="5879592"/>
            <a:ext cx="1463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F4C5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20 июня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2148840" y="5897880"/>
            <a:ext cx="4114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предмет по выбору</a:t>
            </a:r>
            <a:endParaRPr lang="en-US" sz="1300" dirty="0"/>
          </a:p>
        </p:txBody>
      </p:sp>
      <p:sp>
        <p:nvSpPr>
          <p:cNvPr id="22" name="Shape 20"/>
          <p:cNvSpPr/>
          <p:nvPr/>
        </p:nvSpPr>
        <p:spPr>
          <a:xfrm>
            <a:off x="457200" y="6400800"/>
            <a:ext cx="5943600" cy="502920"/>
          </a:xfrm>
          <a:prstGeom prst="rect">
            <a:avLst/>
          </a:prstGeom>
          <a:solidFill>
            <a:srgbClr val="EFEDE6"/>
          </a:solidFill>
          <a:ln/>
        </p:spPr>
      </p:sp>
      <p:sp>
        <p:nvSpPr>
          <p:cNvPr id="23" name="Text 21"/>
          <p:cNvSpPr/>
          <p:nvPr/>
        </p:nvSpPr>
        <p:spPr>
          <a:xfrm>
            <a:off x="640080" y="6473952"/>
            <a:ext cx="1463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F4C5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22 июня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2148840" y="6492240"/>
            <a:ext cx="4114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русский и белорусский языки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457200" y="7817556"/>
            <a:ext cx="5943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6B6E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Начало всех испытаний — 11:00. </a:t>
            </a:r>
            <a:r>
              <a:rPr lang="ru-RU" sz="1400" i="1" dirty="0">
                <a:solidFill>
                  <a:srgbClr val="6B6E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Прибытие в пункт тестирования - централизованное</a:t>
            </a:r>
            <a:r>
              <a:rPr lang="en-US" sz="1100" i="1" dirty="0">
                <a:solidFill>
                  <a:srgbClr val="6B6E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457200" y="8503920"/>
            <a:ext cx="5943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6E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Источник: </a:t>
            </a:r>
            <a:r>
              <a:rPr lang="en-US" sz="900" u="sng" dirty="0">
                <a:solidFill>
                  <a:srgbClr val="0F4C5C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РИКЗ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5669280" y="8732520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6E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/ 8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6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858000" cy="1371600"/>
          </a:xfrm>
          <a:prstGeom prst="rect">
            <a:avLst/>
          </a:prstGeom>
          <a:solidFill>
            <a:srgbClr val="0F4C5C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320040"/>
            <a:ext cx="5943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BCD3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ЦЕНТРАЛИЗОВАННОЕ ТЕСТИРОВАНИЕ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594360"/>
            <a:ext cx="5943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Даты ЦТ — основной этап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457200" y="1645920"/>
            <a:ext cx="5943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6B6E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 26 мая по 5 июня 2026 </a:t>
            </a:r>
            <a:r>
              <a:rPr lang="en-US" sz="1300" dirty="0" err="1">
                <a:solidFill>
                  <a:srgbClr val="6B6E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года</a:t>
            </a:r>
            <a:r>
              <a:rPr lang="en-US" sz="1300" dirty="0">
                <a:solidFill>
                  <a:srgbClr val="6B6E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457200" y="2148840"/>
            <a:ext cx="5943600" cy="822960"/>
          </a:xfrm>
          <a:prstGeom prst="rect">
            <a:avLst/>
          </a:prstGeom>
          <a:solidFill>
            <a:srgbClr val="FFFFFF"/>
          </a:solidFill>
          <a:ln w="12700">
            <a:solidFill>
              <a:srgbClr val="D4D1CA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457200" y="2148840"/>
            <a:ext cx="1463040" cy="822960"/>
          </a:xfrm>
          <a:prstGeom prst="rect">
            <a:avLst/>
          </a:prstGeom>
          <a:solidFill>
            <a:srgbClr val="D9E4E7"/>
          </a:solidFill>
          <a:ln/>
        </p:spPr>
      </p:sp>
      <p:sp>
        <p:nvSpPr>
          <p:cNvPr id="8" name="Text 6"/>
          <p:cNvSpPr/>
          <p:nvPr/>
        </p:nvSpPr>
        <p:spPr>
          <a:xfrm>
            <a:off x="548640" y="2258568"/>
            <a:ext cx="12801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0F4C5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26 мая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548640" y="2651760"/>
            <a:ext cx="1280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6B6E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вторник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2103120" y="2258568"/>
            <a:ext cx="4160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Предмет по выбору (кроме языков)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2103120" y="2606040"/>
            <a:ext cx="4160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8A3B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совмещён с ЦЭ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57200" y="3108960"/>
            <a:ext cx="5943600" cy="822960"/>
          </a:xfrm>
          <a:prstGeom prst="rect">
            <a:avLst/>
          </a:prstGeom>
          <a:solidFill>
            <a:srgbClr val="FFFFFF"/>
          </a:solidFill>
          <a:ln w="12700">
            <a:solidFill>
              <a:srgbClr val="D4D1CA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7200" y="3108960"/>
            <a:ext cx="1463040" cy="822960"/>
          </a:xfrm>
          <a:prstGeom prst="rect">
            <a:avLst/>
          </a:prstGeom>
          <a:solidFill>
            <a:srgbClr val="D9E4E7"/>
          </a:solidFill>
          <a:ln/>
        </p:spPr>
      </p:sp>
      <p:sp>
        <p:nvSpPr>
          <p:cNvPr id="14" name="Text 12"/>
          <p:cNvSpPr/>
          <p:nvPr/>
        </p:nvSpPr>
        <p:spPr>
          <a:xfrm>
            <a:off x="548640" y="3218688"/>
            <a:ext cx="12801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0F4C5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29 мая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548640" y="3611880"/>
            <a:ext cx="1280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6B6E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пятница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2103120" y="3218688"/>
            <a:ext cx="4160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Русский язык, белорусский язык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2103120" y="3566160"/>
            <a:ext cx="4160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8A3B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совмещён с ЦЭ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57200" y="4069080"/>
            <a:ext cx="5943600" cy="822960"/>
          </a:xfrm>
          <a:prstGeom prst="rect">
            <a:avLst/>
          </a:prstGeom>
          <a:solidFill>
            <a:srgbClr val="FFFFFF"/>
          </a:solidFill>
          <a:ln w="12700">
            <a:solidFill>
              <a:srgbClr val="D4D1CA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457200" y="4069080"/>
            <a:ext cx="1463040" cy="822960"/>
          </a:xfrm>
          <a:prstGeom prst="rect">
            <a:avLst/>
          </a:prstGeom>
          <a:solidFill>
            <a:srgbClr val="D9E4E7"/>
          </a:solidFill>
          <a:ln/>
        </p:spPr>
      </p:sp>
      <p:sp>
        <p:nvSpPr>
          <p:cNvPr id="20" name="Text 18"/>
          <p:cNvSpPr/>
          <p:nvPr/>
        </p:nvSpPr>
        <p:spPr>
          <a:xfrm>
            <a:off x="548640" y="4178808"/>
            <a:ext cx="12801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0F4C5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 июня</a:t>
            </a:r>
            <a:endParaRPr lang="en-US" sz="1800" dirty="0"/>
          </a:p>
        </p:txBody>
      </p:sp>
      <p:sp>
        <p:nvSpPr>
          <p:cNvPr id="21" name="Text 19"/>
          <p:cNvSpPr/>
          <p:nvPr/>
        </p:nvSpPr>
        <p:spPr>
          <a:xfrm>
            <a:off x="548640" y="4572000"/>
            <a:ext cx="1280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6B6E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вторник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2103120" y="4178808"/>
            <a:ext cx="41605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Математика, биология, география, иностранные языки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457200" y="5029200"/>
            <a:ext cx="5943600" cy="822960"/>
          </a:xfrm>
          <a:prstGeom prst="rect">
            <a:avLst/>
          </a:prstGeom>
          <a:solidFill>
            <a:srgbClr val="FFFFFF"/>
          </a:solidFill>
          <a:ln w="12700">
            <a:solidFill>
              <a:srgbClr val="D4D1CA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457200" y="5029200"/>
            <a:ext cx="1463040" cy="822960"/>
          </a:xfrm>
          <a:prstGeom prst="rect">
            <a:avLst/>
          </a:prstGeom>
          <a:solidFill>
            <a:srgbClr val="D9E4E7"/>
          </a:solidFill>
          <a:ln/>
        </p:spPr>
      </p:sp>
      <p:sp>
        <p:nvSpPr>
          <p:cNvPr id="25" name="Text 23"/>
          <p:cNvSpPr/>
          <p:nvPr/>
        </p:nvSpPr>
        <p:spPr>
          <a:xfrm>
            <a:off x="548640" y="5138928"/>
            <a:ext cx="12801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0F4C5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5 июня</a:t>
            </a:r>
            <a:endParaRPr lang="en-US" sz="1800" dirty="0"/>
          </a:p>
        </p:txBody>
      </p:sp>
      <p:sp>
        <p:nvSpPr>
          <p:cNvPr id="26" name="Text 24"/>
          <p:cNvSpPr/>
          <p:nvPr/>
        </p:nvSpPr>
        <p:spPr>
          <a:xfrm>
            <a:off x="548640" y="5532120"/>
            <a:ext cx="1280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6B6E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пятница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2103120" y="5138928"/>
            <a:ext cx="41605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История Беларуси, обществоведение, химия, физика</a:t>
            </a:r>
            <a:endParaRPr lang="en-US" sz="1200" dirty="0"/>
          </a:p>
        </p:txBody>
      </p:sp>
      <p:sp>
        <p:nvSpPr>
          <p:cNvPr id="28" name="Shape 26"/>
          <p:cNvSpPr/>
          <p:nvPr/>
        </p:nvSpPr>
        <p:spPr>
          <a:xfrm>
            <a:off x="457200" y="7818120"/>
            <a:ext cx="5943600" cy="640080"/>
          </a:xfrm>
          <a:prstGeom prst="rect">
            <a:avLst/>
          </a:prstGeom>
          <a:solidFill>
            <a:srgbClr val="D9E4E7"/>
          </a:solidFill>
          <a:ln/>
        </p:spPr>
      </p:sp>
      <p:sp>
        <p:nvSpPr>
          <p:cNvPr id="29" name="Text 27"/>
          <p:cNvSpPr/>
          <p:nvPr/>
        </p:nvSpPr>
        <p:spPr>
          <a:xfrm>
            <a:off x="685800" y="7891272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6E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Начало всех испытаний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685800" y="8074152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0F4C5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11:00</a:t>
            </a:r>
            <a:endParaRPr lang="en-US" sz="2200" dirty="0"/>
          </a:p>
        </p:txBody>
      </p:sp>
      <p:sp>
        <p:nvSpPr>
          <p:cNvPr id="31" name="Text 29"/>
          <p:cNvSpPr/>
          <p:nvPr/>
        </p:nvSpPr>
        <p:spPr>
          <a:xfrm>
            <a:off x="3200400" y="8019288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Постановление Минобразования № 166 от 17.09.2025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457200" y="8503920"/>
            <a:ext cx="5943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6E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Источник: </a:t>
            </a:r>
            <a:r>
              <a:rPr lang="en-US" sz="900" u="sng" dirty="0">
                <a:solidFill>
                  <a:srgbClr val="0F4C5C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РИКЗ</a:t>
            </a:r>
            <a:endParaRPr lang="en-US" sz="900" dirty="0"/>
          </a:p>
        </p:txBody>
      </p:sp>
      <p:sp>
        <p:nvSpPr>
          <p:cNvPr id="34" name="Text 32"/>
          <p:cNvSpPr/>
          <p:nvPr/>
        </p:nvSpPr>
        <p:spPr>
          <a:xfrm>
            <a:off x="5669280" y="8732520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6E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/ 8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6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858000" cy="1371600"/>
          </a:xfrm>
          <a:prstGeom prst="rect">
            <a:avLst/>
          </a:prstGeom>
          <a:solidFill>
            <a:srgbClr val="0F4C5C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320040"/>
            <a:ext cx="5943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BCD3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ВТОРОЙ ШАНС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594360"/>
            <a:ext cx="5943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Резервные дни ЦТ и регистрация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457200" y="1737360"/>
            <a:ext cx="5943600" cy="1005840"/>
          </a:xfrm>
          <a:prstGeom prst="rect">
            <a:avLst/>
          </a:prstGeom>
          <a:solidFill>
            <a:srgbClr val="FFFFFF"/>
          </a:solidFill>
          <a:ln w="12700">
            <a:solidFill>
              <a:srgbClr val="D4D1C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40080" y="1828800"/>
            <a:ext cx="11887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5200" b="1" dirty="0">
                <a:solidFill>
                  <a:srgbClr val="0F4C5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18</a:t>
            </a:r>
            <a:endParaRPr lang="en-US" sz="5200" dirty="0"/>
          </a:p>
        </p:txBody>
      </p:sp>
      <p:sp>
        <p:nvSpPr>
          <p:cNvPr id="7" name="Text 5"/>
          <p:cNvSpPr/>
          <p:nvPr/>
        </p:nvSpPr>
        <p:spPr>
          <a:xfrm>
            <a:off x="1828800" y="2029968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0F4C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июня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2743200" y="2029968"/>
            <a:ext cx="3566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все предметы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457200" y="2834640"/>
            <a:ext cx="5943600" cy="1005840"/>
          </a:xfrm>
          <a:prstGeom prst="rect">
            <a:avLst/>
          </a:prstGeom>
          <a:solidFill>
            <a:srgbClr val="FFFFFF"/>
          </a:solidFill>
          <a:ln w="12700">
            <a:solidFill>
              <a:srgbClr val="D4D1C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40080" y="2926080"/>
            <a:ext cx="11887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5200" b="1" dirty="0">
                <a:solidFill>
                  <a:srgbClr val="0F4C5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20</a:t>
            </a:r>
            <a:endParaRPr lang="en-US" sz="5200" dirty="0"/>
          </a:p>
        </p:txBody>
      </p:sp>
      <p:sp>
        <p:nvSpPr>
          <p:cNvPr id="11" name="Text 9"/>
          <p:cNvSpPr/>
          <p:nvPr/>
        </p:nvSpPr>
        <p:spPr>
          <a:xfrm>
            <a:off x="1828800" y="3127248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0F4C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июня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2743200" y="3127248"/>
            <a:ext cx="3566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все предметы, кроме языков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457200" y="3931920"/>
            <a:ext cx="5943600" cy="1005840"/>
          </a:xfrm>
          <a:prstGeom prst="rect">
            <a:avLst/>
          </a:prstGeom>
          <a:solidFill>
            <a:srgbClr val="FFFFFF"/>
          </a:solidFill>
          <a:ln w="12700">
            <a:solidFill>
              <a:srgbClr val="D4D1C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40080" y="4023360"/>
            <a:ext cx="11887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5200" b="1" dirty="0">
                <a:solidFill>
                  <a:srgbClr val="0F4C5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22</a:t>
            </a:r>
            <a:endParaRPr lang="en-US" sz="5200" dirty="0"/>
          </a:p>
        </p:txBody>
      </p:sp>
      <p:sp>
        <p:nvSpPr>
          <p:cNvPr id="15" name="Text 13"/>
          <p:cNvSpPr/>
          <p:nvPr/>
        </p:nvSpPr>
        <p:spPr>
          <a:xfrm>
            <a:off x="1828800" y="4224528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0F4C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июня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2743200" y="4224528"/>
            <a:ext cx="3566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только русский и белорусский языки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457200" y="5166360"/>
            <a:ext cx="5943600" cy="1280160"/>
          </a:xfrm>
          <a:prstGeom prst="rect">
            <a:avLst/>
          </a:prstGeom>
          <a:solidFill>
            <a:srgbClr val="0F4C5C"/>
          </a:solidFill>
          <a:ln/>
        </p:spPr>
      </p:sp>
      <p:sp>
        <p:nvSpPr>
          <p:cNvPr id="18" name="Text 16"/>
          <p:cNvSpPr/>
          <p:nvPr/>
        </p:nvSpPr>
        <p:spPr>
          <a:xfrm>
            <a:off x="731520" y="5330952"/>
            <a:ext cx="5394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BCD3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РЕГИСТРАЦИЯ НА РЕЗЕРВНЫЕ ДНИ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731520" y="5577840"/>
            <a:ext cx="53949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8 — 11 июня</a:t>
            </a:r>
            <a:endParaRPr lang="en-US" sz="3600" dirty="0"/>
          </a:p>
        </p:txBody>
      </p:sp>
      <p:sp>
        <p:nvSpPr>
          <p:cNvPr id="20" name="Text 18"/>
          <p:cNvSpPr/>
          <p:nvPr/>
        </p:nvSpPr>
        <p:spPr>
          <a:xfrm>
            <a:off x="731520" y="6126480"/>
            <a:ext cx="5394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E8EE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Подать заявление можно только в эти даты.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57200" y="8503920"/>
            <a:ext cx="5943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6E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Источник: </a:t>
            </a:r>
            <a:r>
              <a:rPr lang="en-US" sz="900" u="sng" dirty="0">
                <a:solidFill>
                  <a:srgbClr val="0F4C5C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РИКЗ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5669280" y="8732520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6E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/ 8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6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858000" cy="1371600"/>
          </a:xfrm>
          <a:prstGeom prst="rect">
            <a:avLst/>
          </a:prstGeom>
          <a:solidFill>
            <a:srgbClr val="0F4C5C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320040"/>
            <a:ext cx="5943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BCD3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СБОРЫ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594360"/>
            <a:ext cx="5943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Что взять с собой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457200" y="1645920"/>
            <a:ext cx="5943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Без этого вас не допустят к испытанию: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457200" y="2148840"/>
            <a:ext cx="5943600" cy="1325880"/>
          </a:xfrm>
          <a:prstGeom prst="rect">
            <a:avLst/>
          </a:prstGeom>
          <a:solidFill>
            <a:srgbClr val="FFFFFF"/>
          </a:solidFill>
          <a:ln w="12700">
            <a:solidFill>
              <a:srgbClr val="D4D1C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85800" y="2331720"/>
            <a:ext cx="822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0F4C5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01</a:t>
            </a:r>
            <a:endParaRPr lang="en-US" sz="3600" dirty="0"/>
          </a:p>
        </p:txBody>
      </p:sp>
      <p:sp>
        <p:nvSpPr>
          <p:cNvPr id="8" name="Text 6"/>
          <p:cNvSpPr/>
          <p:nvPr/>
        </p:nvSpPr>
        <p:spPr>
          <a:xfrm>
            <a:off x="1554480" y="2331720"/>
            <a:ext cx="47091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F2A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Документ, удостоверяющий личность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1554480" y="2788920"/>
            <a:ext cx="47091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B6E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Паспорт, ID-карта или вид на жительство. Без документа вход в аудиторию невозможен.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57200" y="3566160"/>
            <a:ext cx="5943600" cy="1325880"/>
          </a:xfrm>
          <a:prstGeom prst="rect">
            <a:avLst/>
          </a:prstGeom>
          <a:solidFill>
            <a:srgbClr val="FFFFFF"/>
          </a:solidFill>
          <a:ln w="12700">
            <a:solidFill>
              <a:srgbClr val="D4D1C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85800" y="3749040"/>
            <a:ext cx="822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0F4C5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02</a:t>
            </a:r>
            <a:endParaRPr lang="en-US" sz="3600" dirty="0"/>
          </a:p>
        </p:txBody>
      </p:sp>
      <p:sp>
        <p:nvSpPr>
          <p:cNvPr id="12" name="Text 10"/>
          <p:cNvSpPr/>
          <p:nvPr/>
        </p:nvSpPr>
        <p:spPr>
          <a:xfrm>
            <a:off x="1554480" y="3749040"/>
            <a:ext cx="47091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F2A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Пропуск участника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1554480" y="4206240"/>
            <a:ext cx="47091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B6E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Бумажный пропуск с указанием места и аудитории. Проверьте заранее.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457200" y="4983480"/>
            <a:ext cx="5943600" cy="1325880"/>
          </a:xfrm>
          <a:prstGeom prst="rect">
            <a:avLst/>
          </a:prstGeom>
          <a:solidFill>
            <a:srgbClr val="FFFFFF"/>
          </a:solidFill>
          <a:ln w="12700">
            <a:solidFill>
              <a:srgbClr val="D4D1CA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85800" y="5166360"/>
            <a:ext cx="822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0F4C5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03</a:t>
            </a:r>
            <a:endParaRPr lang="en-US" sz="3600" dirty="0"/>
          </a:p>
        </p:txBody>
      </p:sp>
      <p:sp>
        <p:nvSpPr>
          <p:cNvPr id="16" name="Text 14"/>
          <p:cNvSpPr/>
          <p:nvPr/>
        </p:nvSpPr>
        <p:spPr>
          <a:xfrm>
            <a:off x="1554480" y="5166360"/>
            <a:ext cx="47091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F2A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Гелевая или капиллярная ручка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1554480" y="5623560"/>
            <a:ext cx="47091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B6E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Только с чёрными чернилами. Возьмите 2–3 запасные ручки.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457200" y="6400800"/>
            <a:ext cx="5943600" cy="1325880"/>
          </a:xfrm>
          <a:prstGeom prst="rect">
            <a:avLst/>
          </a:prstGeom>
          <a:solidFill>
            <a:srgbClr val="FFFFFF"/>
          </a:solidFill>
          <a:ln w="12700">
            <a:solidFill>
              <a:srgbClr val="D4D1CA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85800" y="6583680"/>
            <a:ext cx="822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0F4C5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04</a:t>
            </a:r>
            <a:endParaRPr lang="en-US" sz="3600" dirty="0"/>
          </a:p>
        </p:txBody>
      </p:sp>
      <p:sp>
        <p:nvSpPr>
          <p:cNvPr id="20" name="Text 18"/>
          <p:cNvSpPr/>
          <p:nvPr/>
        </p:nvSpPr>
        <p:spPr>
          <a:xfrm>
            <a:off x="1554480" y="6583680"/>
            <a:ext cx="37033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F2A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Калькулятор</a:t>
            </a:r>
            <a:endParaRPr lang="en-US" sz="1600" dirty="0"/>
          </a:p>
        </p:txBody>
      </p:sp>
      <p:sp>
        <p:nvSpPr>
          <p:cNvPr id="21" name="Shape 19"/>
          <p:cNvSpPr/>
          <p:nvPr/>
        </p:nvSpPr>
        <p:spPr>
          <a:xfrm>
            <a:off x="5349240" y="6629400"/>
            <a:ext cx="914400" cy="292608"/>
          </a:xfrm>
          <a:prstGeom prst="rect">
            <a:avLst/>
          </a:prstGeom>
          <a:solidFill>
            <a:srgbClr val="F1E2D6"/>
          </a:solidFill>
          <a:ln/>
        </p:spPr>
      </p:sp>
      <p:sp>
        <p:nvSpPr>
          <p:cNvPr id="22" name="Text 20"/>
          <p:cNvSpPr/>
          <p:nvPr/>
        </p:nvSpPr>
        <p:spPr>
          <a:xfrm>
            <a:off x="5349240" y="6647688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8A3B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исключение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1554480" y="7040880"/>
            <a:ext cx="47091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B6E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Только на ЦЭ по химии и физике. На остальные предметы — запрещён.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5669280" y="8732520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6E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/ 8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6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858000" cy="1371600"/>
          </a:xfrm>
          <a:prstGeom prst="rect">
            <a:avLst/>
          </a:prstGeom>
          <a:solidFill>
            <a:srgbClr val="0F4C5C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320040"/>
            <a:ext cx="5943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BCD3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РЕГЛАМЕНТ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594360"/>
            <a:ext cx="5943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Правила поведения в аудитории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457200" y="1691640"/>
            <a:ext cx="5943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400" dirty="0">
                <a:solidFill>
                  <a:srgbClr val="0F4C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ОБЯЗАТЕЛЬНО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457200" y="2057400"/>
            <a:ext cx="1859280" cy="914400"/>
          </a:xfrm>
          <a:prstGeom prst="rect">
            <a:avLst/>
          </a:prstGeom>
          <a:solidFill>
            <a:srgbClr val="FFFFFF"/>
          </a:solidFill>
          <a:ln w="12700">
            <a:solidFill>
              <a:srgbClr val="D4D1C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94360" y="2103120"/>
            <a:ext cx="1584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Прибыть за 30 минут до вскрытия конвертов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2499360" y="2057400"/>
            <a:ext cx="1859280" cy="914400"/>
          </a:xfrm>
          <a:prstGeom prst="rect">
            <a:avLst/>
          </a:prstGeom>
          <a:solidFill>
            <a:srgbClr val="FFFFFF"/>
          </a:solidFill>
          <a:ln w="12700">
            <a:solidFill>
              <a:srgbClr val="D4D1C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2636520" y="2103120"/>
            <a:ext cx="1584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Соблюдать деловой стиль одежды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4541520" y="2057400"/>
            <a:ext cx="1859280" cy="914400"/>
          </a:xfrm>
          <a:prstGeom prst="rect">
            <a:avLst/>
          </a:prstGeom>
          <a:solidFill>
            <a:srgbClr val="FFFFFF"/>
          </a:solidFill>
          <a:ln w="12700">
            <a:solidFill>
              <a:srgbClr val="D4D1C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678680" y="2103120"/>
            <a:ext cx="1584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Занять место </a:t>
            </a:r>
            <a:r>
              <a:rPr lang="en-US" sz="1400" dirty="0" err="1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согласно</a:t>
            </a:r>
            <a:r>
              <a:rPr lang="en-US" sz="1400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ru-RU" sz="1400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жребию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457200" y="3337560"/>
            <a:ext cx="5943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400" dirty="0">
                <a:solidFill>
                  <a:srgbClr val="8A3B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ЗАПРЕЩЕНО В АУДИТОРИИ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457200" y="3703320"/>
            <a:ext cx="5943600" cy="4663440"/>
          </a:xfrm>
          <a:prstGeom prst="rect">
            <a:avLst/>
          </a:prstGeom>
          <a:solidFill>
            <a:srgbClr val="F1E2D6"/>
          </a:solidFill>
          <a:ln w="12700">
            <a:solidFill>
              <a:srgbClr val="D4D1C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25272" y="6165850"/>
            <a:ext cx="1828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8A3B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843280" y="3931920"/>
            <a:ext cx="249631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Разговаривать с соседями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3474720" y="3959973"/>
            <a:ext cx="1828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8A3B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3767328" y="3948430"/>
            <a:ext cx="249631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Выходить без разрешения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525272" y="3914422"/>
            <a:ext cx="1828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8A3B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843280" y="4490403"/>
            <a:ext cx="249631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Меняться местами и вариантами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3474720" y="5065155"/>
            <a:ext cx="1828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8A3B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3767328" y="4502785"/>
            <a:ext cx="249631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Списывать и подсказывать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525272" y="5603474"/>
            <a:ext cx="1828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8A3B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843280" y="5048886"/>
            <a:ext cx="249631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Фотографировать материалы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3474720" y="4527522"/>
            <a:ext cx="1828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8A3B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</a:t>
            </a:r>
            <a:endParaRPr lang="en-US" sz="1600" dirty="0"/>
          </a:p>
        </p:txBody>
      </p:sp>
      <p:sp>
        <p:nvSpPr>
          <p:cNvPr id="25" name="Text 23"/>
          <p:cNvSpPr/>
          <p:nvPr/>
        </p:nvSpPr>
        <p:spPr>
          <a:xfrm>
            <a:off x="3767328" y="5057140"/>
            <a:ext cx="249631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Работать после команды «Время вышло»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525272" y="4529554"/>
            <a:ext cx="1828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8A3B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</a:t>
            </a:r>
            <a:endParaRPr lang="en-US" sz="1600" dirty="0"/>
          </a:p>
        </p:txBody>
      </p:sp>
      <p:sp>
        <p:nvSpPr>
          <p:cNvPr id="27" name="Text 25"/>
          <p:cNvSpPr/>
          <p:nvPr/>
        </p:nvSpPr>
        <p:spPr>
          <a:xfrm>
            <a:off x="843280" y="5607369"/>
            <a:ext cx="249631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Выносить тесты, черновики, записи</a:t>
            </a:r>
            <a:endParaRPr lang="en-US" sz="1600" dirty="0"/>
          </a:p>
        </p:txBody>
      </p:sp>
      <p:sp>
        <p:nvSpPr>
          <p:cNvPr id="28" name="Text 26"/>
          <p:cNvSpPr/>
          <p:nvPr/>
        </p:nvSpPr>
        <p:spPr>
          <a:xfrm>
            <a:off x="3462020" y="6156395"/>
            <a:ext cx="1828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8A3B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</a:t>
            </a:r>
            <a:endParaRPr lang="en-US" sz="1600" dirty="0"/>
          </a:p>
        </p:txBody>
      </p:sp>
      <p:sp>
        <p:nvSpPr>
          <p:cNvPr id="29" name="Text 27"/>
          <p:cNvSpPr/>
          <p:nvPr/>
        </p:nvSpPr>
        <p:spPr>
          <a:xfrm>
            <a:off x="3767328" y="5611495"/>
            <a:ext cx="249631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Подделывать данные в бланке</a:t>
            </a:r>
            <a:endParaRPr lang="en-US" sz="1600" dirty="0"/>
          </a:p>
        </p:txBody>
      </p:sp>
      <p:sp>
        <p:nvSpPr>
          <p:cNvPr id="30" name="Text 28"/>
          <p:cNvSpPr/>
          <p:nvPr/>
        </p:nvSpPr>
        <p:spPr>
          <a:xfrm>
            <a:off x="525272" y="5013452"/>
            <a:ext cx="1828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8A3B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</a:t>
            </a:r>
            <a:endParaRPr lang="en-US" sz="1600" dirty="0"/>
          </a:p>
        </p:txBody>
      </p:sp>
      <p:sp>
        <p:nvSpPr>
          <p:cNvPr id="31" name="Text 29"/>
          <p:cNvSpPr/>
          <p:nvPr/>
        </p:nvSpPr>
        <p:spPr>
          <a:xfrm>
            <a:off x="843280" y="6165850"/>
            <a:ext cx="249631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Использовать ненормативную лексику</a:t>
            </a:r>
            <a:endParaRPr lang="en-US" sz="1600" dirty="0"/>
          </a:p>
        </p:txBody>
      </p:sp>
      <p:sp>
        <p:nvSpPr>
          <p:cNvPr id="32" name="Text 30"/>
          <p:cNvSpPr/>
          <p:nvPr/>
        </p:nvSpPr>
        <p:spPr>
          <a:xfrm>
            <a:off x="3474720" y="5610775"/>
            <a:ext cx="1828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8A3B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</a:t>
            </a:r>
            <a:endParaRPr lang="en-US" sz="1600" dirty="0"/>
          </a:p>
        </p:txBody>
      </p:sp>
      <p:sp>
        <p:nvSpPr>
          <p:cNvPr id="33" name="Text 31"/>
          <p:cNvSpPr/>
          <p:nvPr/>
        </p:nvSpPr>
        <p:spPr>
          <a:xfrm>
            <a:off x="3767328" y="6165850"/>
            <a:ext cx="249631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Транспортиры, линейки, циркули</a:t>
            </a:r>
            <a:endParaRPr lang="en-US" sz="1600" dirty="0"/>
          </a:p>
        </p:txBody>
      </p:sp>
      <p:sp>
        <p:nvSpPr>
          <p:cNvPr id="35" name="Text 33"/>
          <p:cNvSpPr/>
          <p:nvPr/>
        </p:nvSpPr>
        <p:spPr>
          <a:xfrm>
            <a:off x="5669280" y="8732520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6E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/ 8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6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858000" cy="1371600"/>
          </a:xfrm>
          <a:prstGeom prst="rect">
            <a:avLst/>
          </a:prstGeom>
          <a:solidFill>
            <a:srgbClr val="0F4C5C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320040"/>
            <a:ext cx="5943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BCD3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ВНИМАНИЕ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594360"/>
            <a:ext cx="5943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Важные организационные моменты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457200" y="1737360"/>
            <a:ext cx="5943600" cy="1051560"/>
          </a:xfrm>
          <a:prstGeom prst="rect">
            <a:avLst/>
          </a:prstGeom>
          <a:solidFill>
            <a:srgbClr val="FFFFFF"/>
          </a:solidFill>
          <a:ln w="12700">
            <a:solidFill>
              <a:srgbClr val="D4D1C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40080" y="1920240"/>
            <a:ext cx="7772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200" b="1" dirty="0">
                <a:solidFill>
                  <a:srgbClr val="0F4C5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01</a:t>
            </a:r>
            <a:endParaRPr lang="en-US" sz="3200" dirty="0"/>
          </a:p>
        </p:txBody>
      </p:sp>
      <p:sp>
        <p:nvSpPr>
          <p:cNvPr id="7" name="Text 5"/>
          <p:cNvSpPr/>
          <p:nvPr/>
        </p:nvSpPr>
        <p:spPr>
          <a:xfrm>
            <a:off x="1463040" y="1920240"/>
            <a:ext cx="4754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F2A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Опоздание = недопуск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463040" y="2286000"/>
            <a:ext cx="4754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B6E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Абитуриента, опоздавшего к моменту вскрытия конверта с тестами, в аудиторию не допустят.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57200" y="2880360"/>
            <a:ext cx="5943600" cy="1051560"/>
          </a:xfrm>
          <a:prstGeom prst="rect">
            <a:avLst/>
          </a:prstGeom>
          <a:solidFill>
            <a:srgbClr val="FFFFFF"/>
          </a:solidFill>
          <a:ln w="12700">
            <a:solidFill>
              <a:srgbClr val="D4D1C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40080" y="3063240"/>
            <a:ext cx="7772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200" b="1" dirty="0">
                <a:solidFill>
                  <a:srgbClr val="0F4C5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02</a:t>
            </a:r>
            <a:endParaRPr lang="en-US" sz="3200" dirty="0"/>
          </a:p>
        </p:txBody>
      </p:sp>
      <p:sp>
        <p:nvSpPr>
          <p:cNvPr id="11" name="Text 9"/>
          <p:cNvSpPr/>
          <p:nvPr/>
        </p:nvSpPr>
        <p:spPr>
          <a:xfrm>
            <a:off x="1463040" y="3063240"/>
            <a:ext cx="4754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F2A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Нарушение правил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463040" y="3429000"/>
            <a:ext cx="4754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B6E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 нарушение правил участник удаляется из аудитории.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457200" y="4023360"/>
            <a:ext cx="5943600" cy="1051560"/>
          </a:xfrm>
          <a:prstGeom prst="rect">
            <a:avLst/>
          </a:prstGeom>
          <a:solidFill>
            <a:srgbClr val="FFFFFF"/>
          </a:solidFill>
          <a:ln w="12700">
            <a:solidFill>
              <a:srgbClr val="D4D1C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40080" y="4206240"/>
            <a:ext cx="7772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200" b="1" dirty="0">
                <a:solidFill>
                  <a:srgbClr val="0F4C5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03</a:t>
            </a:r>
            <a:endParaRPr lang="en-US" sz="3200" dirty="0"/>
          </a:p>
        </p:txBody>
      </p:sp>
      <p:sp>
        <p:nvSpPr>
          <p:cNvPr id="15" name="Text 13"/>
          <p:cNvSpPr/>
          <p:nvPr/>
        </p:nvSpPr>
        <p:spPr>
          <a:xfrm>
            <a:off x="1463040" y="4206240"/>
            <a:ext cx="4754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F2A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Пересдача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1463040" y="4572000"/>
            <a:ext cx="4754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B6E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Удалённый с ЦЭ может пересдать предмет в августе текущего года.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457200" y="5166360"/>
            <a:ext cx="5943600" cy="1051560"/>
          </a:xfrm>
          <a:prstGeom prst="rect">
            <a:avLst/>
          </a:prstGeom>
          <a:solidFill>
            <a:srgbClr val="FFFFFF"/>
          </a:solidFill>
          <a:ln w="12700">
            <a:solidFill>
              <a:srgbClr val="D4D1CA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40080" y="5349240"/>
            <a:ext cx="7772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200" b="1" dirty="0">
                <a:solidFill>
                  <a:srgbClr val="0F4C5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04</a:t>
            </a:r>
            <a:endParaRPr lang="en-US" sz="3200" dirty="0"/>
          </a:p>
        </p:txBody>
      </p:sp>
      <p:sp>
        <p:nvSpPr>
          <p:cNvPr id="19" name="Text 17"/>
          <p:cNvSpPr/>
          <p:nvPr/>
        </p:nvSpPr>
        <p:spPr>
          <a:xfrm>
            <a:off x="1463040" y="5349240"/>
            <a:ext cx="4754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F2A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Бланки без ФИО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1463040" y="5715000"/>
            <a:ext cx="4754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B6E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Бланки без фамилии и имени участника не проверяются.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457200" y="6309360"/>
            <a:ext cx="5943600" cy="1051560"/>
          </a:xfrm>
          <a:prstGeom prst="rect">
            <a:avLst/>
          </a:prstGeom>
          <a:solidFill>
            <a:srgbClr val="FFFFFF"/>
          </a:solidFill>
          <a:ln w="12700">
            <a:solidFill>
              <a:srgbClr val="D4D1CA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40080" y="6492240"/>
            <a:ext cx="7772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200" b="1" dirty="0">
                <a:solidFill>
                  <a:srgbClr val="0F4C5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05</a:t>
            </a:r>
            <a:endParaRPr lang="en-US" sz="3200" dirty="0"/>
          </a:p>
        </p:txBody>
      </p:sp>
      <p:sp>
        <p:nvSpPr>
          <p:cNvPr id="23" name="Text 21"/>
          <p:cNvSpPr/>
          <p:nvPr/>
        </p:nvSpPr>
        <p:spPr>
          <a:xfrm>
            <a:off x="1463040" y="6492240"/>
            <a:ext cx="4754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F2A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Сертификаты ЦТ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1463040" y="6858000"/>
            <a:ext cx="4754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B6E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Выдача сертификатов ЦТ — с 1 июля 2026 года.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457200" y="8503920"/>
            <a:ext cx="5943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6E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Источник: </a:t>
            </a:r>
            <a:r>
              <a:rPr lang="en-US" sz="900" u="sng" dirty="0">
                <a:solidFill>
                  <a:srgbClr val="0F4C5C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РИКЗ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5669280" y="8732520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6E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/ 8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6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858000" cy="1371600"/>
          </a:xfrm>
          <a:prstGeom prst="rect">
            <a:avLst/>
          </a:prstGeom>
          <a:solidFill>
            <a:srgbClr val="0F4C5C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320040"/>
            <a:ext cx="5943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BCD3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ИТОГ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594360"/>
            <a:ext cx="5943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Финальный чек-лист накануне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457200" y="1691640"/>
            <a:ext cx="5943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0F4C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НАКАНУНЕ ВЕЧЕРОМ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457200" y="2011680"/>
            <a:ext cx="5943600" cy="1280160"/>
          </a:xfrm>
          <a:prstGeom prst="rect">
            <a:avLst/>
          </a:prstGeom>
          <a:solidFill>
            <a:srgbClr val="FFFFFF"/>
          </a:solidFill>
          <a:ln w="12700">
            <a:solidFill>
              <a:srgbClr val="D4D1CA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40080" y="2185416"/>
            <a:ext cx="201168" cy="201168"/>
          </a:xfrm>
          <a:prstGeom prst="rect">
            <a:avLst/>
          </a:prstGeom>
          <a:solidFill>
            <a:srgbClr val="FFFFFF"/>
          </a:solidFill>
          <a:ln w="12700">
            <a:solidFill>
              <a:srgbClr val="0F4C5C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932688" y="2148840"/>
            <a:ext cx="24688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Проверить пропуск и документ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3429000" y="2185416"/>
            <a:ext cx="201168" cy="201168"/>
          </a:xfrm>
          <a:prstGeom prst="rect">
            <a:avLst/>
          </a:prstGeom>
          <a:solidFill>
            <a:srgbClr val="FFFFFF"/>
          </a:solidFill>
          <a:ln w="12700">
            <a:solidFill>
              <a:srgbClr val="0F4C5C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721608" y="2148840"/>
            <a:ext cx="24688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Сложить 2–3 чёрные ручки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640080" y="2642616"/>
            <a:ext cx="201168" cy="201168"/>
          </a:xfrm>
          <a:prstGeom prst="rect">
            <a:avLst/>
          </a:prstGeom>
          <a:solidFill>
            <a:srgbClr val="FFFFFF"/>
          </a:solidFill>
          <a:ln w="12700">
            <a:solidFill>
              <a:srgbClr val="0F4C5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932688" y="2606040"/>
            <a:ext cx="24688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Подготовить деловую одежду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3429000" y="2642616"/>
            <a:ext cx="201168" cy="201168"/>
          </a:xfrm>
          <a:prstGeom prst="rect">
            <a:avLst/>
          </a:prstGeom>
          <a:solidFill>
            <a:srgbClr val="FFFFFF"/>
          </a:solidFill>
          <a:ln w="12700">
            <a:solidFill>
              <a:srgbClr val="0F4C5C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721608" y="2606040"/>
            <a:ext cx="24688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Лечь спать не позже 23:00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57200" y="3383280"/>
            <a:ext cx="5943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0F4C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УТРОМ В ДЕНЬ ИСПЫТАНИЯ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57200" y="3703320"/>
            <a:ext cx="5943600" cy="1280160"/>
          </a:xfrm>
          <a:prstGeom prst="rect">
            <a:avLst/>
          </a:prstGeom>
          <a:solidFill>
            <a:srgbClr val="FFFFFF"/>
          </a:solidFill>
          <a:ln w="12700">
            <a:solidFill>
              <a:srgbClr val="D4D1CA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640080" y="3877056"/>
            <a:ext cx="201168" cy="201168"/>
          </a:xfrm>
          <a:prstGeom prst="rect">
            <a:avLst/>
          </a:prstGeom>
          <a:solidFill>
            <a:srgbClr val="FFFFFF"/>
          </a:solidFill>
          <a:ln w="12700">
            <a:solidFill>
              <a:srgbClr val="0F4C5C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932688" y="3840480"/>
            <a:ext cx="24688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Лёгкий завтрак, без новых блюд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3429000" y="3877056"/>
            <a:ext cx="201168" cy="201168"/>
          </a:xfrm>
          <a:prstGeom prst="rect">
            <a:avLst/>
          </a:prstGeom>
          <a:solidFill>
            <a:srgbClr val="FFFFFF"/>
          </a:solidFill>
          <a:ln w="12700">
            <a:solidFill>
              <a:srgbClr val="0F4C5C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3721608" y="3840480"/>
            <a:ext cx="24688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Выйти заранее: пробки и транспорт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640080" y="4334256"/>
            <a:ext cx="201168" cy="201168"/>
          </a:xfrm>
          <a:prstGeom prst="rect">
            <a:avLst/>
          </a:prstGeom>
          <a:solidFill>
            <a:srgbClr val="FFFFFF"/>
          </a:solidFill>
          <a:ln w="12700">
            <a:solidFill>
              <a:srgbClr val="0F4C5C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932688" y="4297680"/>
            <a:ext cx="24688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Прибыть за 30+ минут до вскрытия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3429000" y="4334256"/>
            <a:ext cx="201168" cy="201168"/>
          </a:xfrm>
          <a:prstGeom prst="rect">
            <a:avLst/>
          </a:prstGeom>
          <a:solidFill>
            <a:srgbClr val="FFFFFF"/>
          </a:solidFill>
          <a:ln w="12700">
            <a:solidFill>
              <a:srgbClr val="0F4C5C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3721608" y="4297680"/>
            <a:ext cx="24688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Телефон выключить и сдать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457200" y="5074920"/>
            <a:ext cx="5943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0F4C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 АУДИТОРИИ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457200" y="5394960"/>
            <a:ext cx="5943600" cy="1280160"/>
          </a:xfrm>
          <a:prstGeom prst="rect">
            <a:avLst/>
          </a:prstGeom>
          <a:solidFill>
            <a:srgbClr val="FFFFFF"/>
          </a:solidFill>
          <a:ln w="12700">
            <a:solidFill>
              <a:srgbClr val="D4D1CA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640080" y="5568696"/>
            <a:ext cx="201168" cy="201168"/>
          </a:xfrm>
          <a:prstGeom prst="rect">
            <a:avLst/>
          </a:prstGeom>
          <a:solidFill>
            <a:srgbClr val="FFFFFF"/>
          </a:solidFill>
          <a:ln w="12700">
            <a:solidFill>
              <a:srgbClr val="0F4C5C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932688" y="5532120"/>
            <a:ext cx="24688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Занять место </a:t>
            </a:r>
            <a:r>
              <a:rPr lang="en-US" sz="1200" dirty="0" err="1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</a:t>
            </a:r>
            <a:r>
              <a:rPr lang="en-US" sz="1200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ru-RU" sz="1200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жребию</a:t>
            </a:r>
            <a:endParaRPr lang="en-US" sz="1200" dirty="0"/>
          </a:p>
        </p:txBody>
      </p:sp>
      <p:sp>
        <p:nvSpPr>
          <p:cNvPr id="29" name="Shape 27"/>
          <p:cNvSpPr/>
          <p:nvPr/>
        </p:nvSpPr>
        <p:spPr>
          <a:xfrm>
            <a:off x="3429000" y="5568696"/>
            <a:ext cx="201168" cy="201168"/>
          </a:xfrm>
          <a:prstGeom prst="rect">
            <a:avLst/>
          </a:prstGeom>
          <a:solidFill>
            <a:srgbClr val="FFFFFF"/>
          </a:solidFill>
          <a:ln w="12700">
            <a:solidFill>
              <a:srgbClr val="0F4C5C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3721608" y="5532120"/>
            <a:ext cx="24688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Заполнить бланк: </a:t>
            </a:r>
            <a:r>
              <a:rPr lang="ru-RU" sz="1200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зону регистрации и зону ответов</a:t>
            </a:r>
            <a:endParaRPr lang="en-US" sz="1200" dirty="0"/>
          </a:p>
        </p:txBody>
      </p:sp>
      <p:sp>
        <p:nvSpPr>
          <p:cNvPr id="31" name="Shape 29"/>
          <p:cNvSpPr/>
          <p:nvPr/>
        </p:nvSpPr>
        <p:spPr>
          <a:xfrm>
            <a:off x="640080" y="6025896"/>
            <a:ext cx="201168" cy="201168"/>
          </a:xfrm>
          <a:prstGeom prst="rect">
            <a:avLst/>
          </a:prstGeom>
          <a:solidFill>
            <a:srgbClr val="FFFFFF"/>
          </a:solidFill>
          <a:ln w="12700">
            <a:solidFill>
              <a:srgbClr val="0F4C5C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932688" y="5989320"/>
            <a:ext cx="24688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Сосредоточиться, не подсматривать</a:t>
            </a:r>
            <a:endParaRPr lang="en-US" sz="1200" dirty="0"/>
          </a:p>
        </p:txBody>
      </p:sp>
      <p:sp>
        <p:nvSpPr>
          <p:cNvPr id="33" name="Shape 31"/>
          <p:cNvSpPr/>
          <p:nvPr/>
        </p:nvSpPr>
        <p:spPr>
          <a:xfrm>
            <a:off x="3429000" y="6025896"/>
            <a:ext cx="201168" cy="201168"/>
          </a:xfrm>
          <a:prstGeom prst="rect">
            <a:avLst/>
          </a:prstGeom>
          <a:solidFill>
            <a:srgbClr val="FFFFFF"/>
          </a:solidFill>
          <a:ln w="12700">
            <a:solidFill>
              <a:srgbClr val="0F4C5C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3721608" y="5989320"/>
            <a:ext cx="24688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Завершить по команде «Время вышло»</a:t>
            </a:r>
            <a:endParaRPr lang="en-US" sz="1200" dirty="0"/>
          </a:p>
        </p:txBody>
      </p:sp>
      <p:sp>
        <p:nvSpPr>
          <p:cNvPr id="35" name="Shape 33"/>
          <p:cNvSpPr/>
          <p:nvPr/>
        </p:nvSpPr>
        <p:spPr>
          <a:xfrm>
            <a:off x="457200" y="6903720"/>
            <a:ext cx="5943600" cy="1737360"/>
          </a:xfrm>
          <a:prstGeom prst="rect">
            <a:avLst/>
          </a:prstGeom>
          <a:solidFill>
            <a:srgbClr val="0F4C5C"/>
          </a:solidFill>
          <a:ln/>
        </p:spPr>
      </p:sp>
      <p:sp>
        <p:nvSpPr>
          <p:cNvPr id="36" name="Text 34"/>
          <p:cNvSpPr/>
          <p:nvPr/>
        </p:nvSpPr>
        <p:spPr>
          <a:xfrm>
            <a:off x="731520" y="7086600"/>
            <a:ext cx="5394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500" dirty="0">
                <a:solidFill>
                  <a:srgbClr val="BCD3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ГЛАВНОЕ</a:t>
            </a:r>
            <a:endParaRPr lang="en-US" sz="1100" dirty="0"/>
          </a:p>
        </p:txBody>
      </p:sp>
      <p:sp>
        <p:nvSpPr>
          <p:cNvPr id="37" name="Text 35"/>
          <p:cNvSpPr/>
          <p:nvPr/>
        </p:nvSpPr>
        <p:spPr>
          <a:xfrm>
            <a:off x="731520" y="7498080"/>
            <a:ext cx="1371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F2B54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11:00</a:t>
            </a:r>
            <a:endParaRPr lang="en-US" sz="2800" dirty="0"/>
          </a:p>
        </p:txBody>
      </p:sp>
      <p:sp>
        <p:nvSpPr>
          <p:cNvPr id="38" name="Text 36"/>
          <p:cNvSpPr/>
          <p:nvPr/>
        </p:nvSpPr>
        <p:spPr>
          <a:xfrm>
            <a:off x="731520" y="800100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E8EE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начало</a:t>
            </a:r>
            <a:endParaRPr lang="en-US" sz="1200" dirty="0"/>
          </a:p>
        </p:txBody>
      </p:sp>
      <p:sp>
        <p:nvSpPr>
          <p:cNvPr id="39" name="Text 37"/>
          <p:cNvSpPr/>
          <p:nvPr/>
        </p:nvSpPr>
        <p:spPr>
          <a:xfrm>
            <a:off x="2240280" y="7498080"/>
            <a:ext cx="1828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F2B54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30+ мин</a:t>
            </a:r>
            <a:endParaRPr lang="en-US" sz="2800" dirty="0"/>
          </a:p>
        </p:txBody>
      </p:sp>
      <p:sp>
        <p:nvSpPr>
          <p:cNvPr id="40" name="Text 38"/>
          <p:cNvSpPr/>
          <p:nvPr/>
        </p:nvSpPr>
        <p:spPr>
          <a:xfrm>
            <a:off x="2240280" y="800100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E8EE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до вскрытия</a:t>
            </a:r>
            <a:endParaRPr lang="en-US" sz="1200" dirty="0"/>
          </a:p>
        </p:txBody>
      </p:sp>
      <p:sp>
        <p:nvSpPr>
          <p:cNvPr id="41" name="Text 39"/>
          <p:cNvSpPr/>
          <p:nvPr/>
        </p:nvSpPr>
        <p:spPr>
          <a:xfrm>
            <a:off x="4206240" y="7498080"/>
            <a:ext cx="19202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F2B54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документ</a:t>
            </a:r>
            <a:endParaRPr lang="en-US" sz="1800" dirty="0"/>
          </a:p>
        </p:txBody>
      </p:sp>
      <p:sp>
        <p:nvSpPr>
          <p:cNvPr id="42" name="Text 40"/>
          <p:cNvSpPr/>
          <p:nvPr/>
        </p:nvSpPr>
        <p:spPr>
          <a:xfrm>
            <a:off x="4206240" y="7772400"/>
            <a:ext cx="19202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F2B54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+ пропуск</a:t>
            </a:r>
            <a:endParaRPr lang="en-US" sz="1800" dirty="0"/>
          </a:p>
        </p:txBody>
      </p:sp>
      <p:sp>
        <p:nvSpPr>
          <p:cNvPr id="43" name="Text 41"/>
          <p:cNvSpPr/>
          <p:nvPr/>
        </p:nvSpPr>
        <p:spPr>
          <a:xfrm>
            <a:off x="4206240" y="8065008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E8EE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взять с собой</a:t>
            </a:r>
            <a:endParaRPr lang="en-US" sz="1200" dirty="0"/>
          </a:p>
        </p:txBody>
      </p:sp>
      <p:sp>
        <p:nvSpPr>
          <p:cNvPr id="45" name="Text 43"/>
          <p:cNvSpPr/>
          <p:nvPr/>
        </p:nvSpPr>
        <p:spPr>
          <a:xfrm>
            <a:off x="5669280" y="8732520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6E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/ 8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546</Words>
  <Application>Microsoft Office PowerPoint</Application>
  <PresentationFormat>Экран (4:3)</PresentationFormat>
  <Paragraphs>163</Paragraphs>
  <Slides>8</Slides>
  <Notes>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Calibri</vt:lpstr>
      <vt:lpstr>Trebuchet MS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Светлана Михальцова</cp:lastModifiedBy>
  <cp:revision>6</cp:revision>
  <dcterms:created xsi:type="dcterms:W3CDTF">2026-05-09T05:34:37Z</dcterms:created>
  <dcterms:modified xsi:type="dcterms:W3CDTF">2026-05-10T08:21:40Z</dcterms:modified>
</cp:coreProperties>
</file>