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</p:embeddedFont>
    <p:embeddedFont>
      <p:font typeface="Pragmatica Extende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72539" y="3517118"/>
            <a:ext cx="12142921" cy="3252764"/>
          </a:xfrm>
          <a:custGeom>
            <a:avLst/>
            <a:gdLst/>
            <a:ahLst/>
            <a:cxnLst/>
            <a:rect l="l" t="t" r="r" b="b"/>
            <a:pathLst>
              <a:path w="12142921" h="3252764">
                <a:moveTo>
                  <a:pt x="0" y="0"/>
                </a:moveTo>
                <a:lnTo>
                  <a:pt x="12142922" y="0"/>
                </a:lnTo>
                <a:lnTo>
                  <a:pt x="12142922" y="3252764"/>
                </a:lnTo>
                <a:lnTo>
                  <a:pt x="0" y="3252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077" y="0"/>
            <a:ext cx="18137962" cy="9258300"/>
          </a:xfrm>
          <a:custGeom>
            <a:avLst/>
            <a:gdLst/>
            <a:ahLst/>
            <a:cxnLst/>
            <a:rect l="l" t="t" r="r" b="b"/>
            <a:pathLst>
              <a:path w="18137962" h="9258300">
                <a:moveTo>
                  <a:pt x="0" y="0"/>
                </a:moveTo>
                <a:lnTo>
                  <a:pt x="18137963" y="0"/>
                </a:lnTo>
                <a:lnTo>
                  <a:pt x="18137963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395" y="320516"/>
            <a:ext cx="18187605" cy="9142892"/>
          </a:xfrm>
          <a:custGeom>
            <a:avLst/>
            <a:gdLst/>
            <a:ahLst/>
            <a:cxnLst/>
            <a:rect l="l" t="t" r="r" b="b"/>
            <a:pathLst>
              <a:path w="18187605" h="9142892">
                <a:moveTo>
                  <a:pt x="0" y="0"/>
                </a:moveTo>
                <a:lnTo>
                  <a:pt x="18187605" y="0"/>
                </a:lnTo>
                <a:lnTo>
                  <a:pt x="18187605" y="9142892"/>
                </a:lnTo>
                <a:lnTo>
                  <a:pt x="0" y="91428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8394" y="169907"/>
            <a:ext cx="10611078" cy="129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22"/>
              </a:lnSpc>
            </a:pPr>
            <a:r>
              <a:rPr lang="en-US" sz="7516">
                <a:solidFill>
                  <a:srgbClr val="000000"/>
                </a:solidFill>
                <a:latin typeface="Pragmatica Extended"/>
              </a:rPr>
              <a:t>Выводы</a:t>
            </a:r>
          </a:p>
        </p:txBody>
      </p:sp>
      <p:sp>
        <p:nvSpPr>
          <p:cNvPr id="3" name="AutoShape 3"/>
          <p:cNvSpPr/>
          <p:nvPr/>
        </p:nvSpPr>
        <p:spPr>
          <a:xfrm>
            <a:off x="108394" y="1465565"/>
            <a:ext cx="5305539" cy="0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251015" y="1856240"/>
            <a:ext cx="17008285" cy="8016250"/>
          </a:xfrm>
          <a:custGeom>
            <a:avLst/>
            <a:gdLst/>
            <a:ahLst/>
            <a:cxnLst/>
            <a:rect l="l" t="t" r="r" b="b"/>
            <a:pathLst>
              <a:path w="17008285" h="8016250">
                <a:moveTo>
                  <a:pt x="0" y="0"/>
                </a:moveTo>
                <a:lnTo>
                  <a:pt x="17008285" y="0"/>
                </a:lnTo>
                <a:lnTo>
                  <a:pt x="17008285" y="8016250"/>
                </a:lnTo>
                <a:lnTo>
                  <a:pt x="0" y="8016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9458" y="2462326"/>
            <a:ext cx="16283717" cy="4317079"/>
          </a:xfrm>
          <a:custGeom>
            <a:avLst/>
            <a:gdLst/>
            <a:ahLst/>
            <a:cxnLst/>
            <a:rect l="l" t="t" r="r" b="b"/>
            <a:pathLst>
              <a:path w="16283717" h="4317079">
                <a:moveTo>
                  <a:pt x="0" y="0"/>
                </a:moveTo>
                <a:lnTo>
                  <a:pt x="16283717" y="0"/>
                </a:lnTo>
                <a:lnTo>
                  <a:pt x="16283717" y="4317079"/>
                </a:lnTo>
                <a:lnTo>
                  <a:pt x="0" y="43170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8884" y="238057"/>
            <a:ext cx="17890232" cy="9523595"/>
          </a:xfrm>
          <a:custGeom>
            <a:avLst/>
            <a:gdLst/>
            <a:ahLst/>
            <a:cxnLst/>
            <a:rect l="l" t="t" r="r" b="b"/>
            <a:pathLst>
              <a:path w="17890232" h="9523595">
                <a:moveTo>
                  <a:pt x="0" y="0"/>
                </a:moveTo>
                <a:lnTo>
                  <a:pt x="17890232" y="0"/>
                </a:lnTo>
                <a:lnTo>
                  <a:pt x="17890232" y="9523596"/>
                </a:lnTo>
                <a:lnTo>
                  <a:pt x="0" y="95235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8104" y="821304"/>
            <a:ext cx="17711792" cy="8436996"/>
          </a:xfrm>
          <a:custGeom>
            <a:avLst/>
            <a:gdLst/>
            <a:ahLst/>
            <a:cxnLst/>
            <a:rect l="l" t="t" r="r" b="b"/>
            <a:pathLst>
              <a:path w="17711792" h="8436996">
                <a:moveTo>
                  <a:pt x="0" y="0"/>
                </a:moveTo>
                <a:lnTo>
                  <a:pt x="17711792" y="0"/>
                </a:lnTo>
                <a:lnTo>
                  <a:pt x="17711792" y="8436996"/>
                </a:lnTo>
                <a:lnTo>
                  <a:pt x="0" y="84369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032" y="123832"/>
            <a:ext cx="17597673" cy="9724099"/>
          </a:xfrm>
          <a:custGeom>
            <a:avLst/>
            <a:gdLst/>
            <a:ahLst/>
            <a:cxnLst/>
            <a:rect l="l" t="t" r="r" b="b"/>
            <a:pathLst>
              <a:path w="17597673" h="9724099">
                <a:moveTo>
                  <a:pt x="0" y="0"/>
                </a:moveTo>
                <a:lnTo>
                  <a:pt x="17597673" y="0"/>
                </a:lnTo>
                <a:lnTo>
                  <a:pt x="17597673" y="9724099"/>
                </a:lnTo>
                <a:lnTo>
                  <a:pt x="0" y="97240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90099" y="9104723"/>
            <a:ext cx="11317054" cy="743208"/>
          </a:xfrm>
          <a:custGeom>
            <a:avLst/>
            <a:gdLst/>
            <a:ahLst/>
            <a:cxnLst/>
            <a:rect l="l" t="t" r="r" b="b"/>
            <a:pathLst>
              <a:path w="11317054" h="743208">
                <a:moveTo>
                  <a:pt x="0" y="0"/>
                </a:moveTo>
                <a:lnTo>
                  <a:pt x="11317054" y="0"/>
                </a:lnTo>
                <a:lnTo>
                  <a:pt x="11317054" y="743208"/>
                </a:lnTo>
                <a:lnTo>
                  <a:pt x="0" y="743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81150" r="-18261" b="-73380"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7908" y="304592"/>
            <a:ext cx="17602729" cy="9661648"/>
          </a:xfrm>
          <a:custGeom>
            <a:avLst/>
            <a:gdLst/>
            <a:ahLst/>
            <a:cxnLst/>
            <a:rect l="l" t="t" r="r" b="b"/>
            <a:pathLst>
              <a:path w="17602729" h="9661648">
                <a:moveTo>
                  <a:pt x="0" y="0"/>
                </a:moveTo>
                <a:lnTo>
                  <a:pt x="17602729" y="0"/>
                </a:lnTo>
                <a:lnTo>
                  <a:pt x="17602729" y="9661648"/>
                </a:lnTo>
                <a:lnTo>
                  <a:pt x="0" y="9661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00510" y="9258300"/>
            <a:ext cx="7882956" cy="743208"/>
          </a:xfrm>
          <a:custGeom>
            <a:avLst/>
            <a:gdLst/>
            <a:ahLst/>
            <a:cxnLst/>
            <a:rect l="l" t="t" r="r" b="b"/>
            <a:pathLst>
              <a:path w="7882956" h="743208">
                <a:moveTo>
                  <a:pt x="0" y="0"/>
                </a:moveTo>
                <a:lnTo>
                  <a:pt x="7882957" y="0"/>
                </a:lnTo>
                <a:lnTo>
                  <a:pt x="7882957" y="743208"/>
                </a:lnTo>
                <a:lnTo>
                  <a:pt x="0" y="743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3563" t="-281150" r="-26217" b="-7338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645400" y="9915396"/>
            <a:ext cx="11317054" cy="743208"/>
          </a:xfrm>
          <a:custGeom>
            <a:avLst/>
            <a:gdLst/>
            <a:ahLst/>
            <a:cxnLst/>
            <a:rect l="l" t="t" r="r" b="b"/>
            <a:pathLst>
              <a:path w="11317054" h="743208">
                <a:moveTo>
                  <a:pt x="0" y="0"/>
                </a:moveTo>
                <a:lnTo>
                  <a:pt x="11317054" y="0"/>
                </a:lnTo>
                <a:lnTo>
                  <a:pt x="11317054" y="743208"/>
                </a:lnTo>
                <a:lnTo>
                  <a:pt x="0" y="743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81150" r="-18261" b="-73380"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9139" y="264978"/>
            <a:ext cx="17727182" cy="9690061"/>
          </a:xfrm>
          <a:custGeom>
            <a:avLst/>
            <a:gdLst/>
            <a:ahLst/>
            <a:cxnLst/>
            <a:rect l="l" t="t" r="r" b="b"/>
            <a:pathLst>
              <a:path w="17727182" h="9690061">
                <a:moveTo>
                  <a:pt x="0" y="0"/>
                </a:moveTo>
                <a:lnTo>
                  <a:pt x="17727182" y="0"/>
                </a:lnTo>
                <a:lnTo>
                  <a:pt x="17727182" y="9690061"/>
                </a:lnTo>
                <a:lnTo>
                  <a:pt x="0" y="96900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748686" y="9583435"/>
            <a:ext cx="1991571" cy="743208"/>
          </a:xfrm>
          <a:custGeom>
            <a:avLst/>
            <a:gdLst/>
            <a:ahLst/>
            <a:cxnLst/>
            <a:rect l="l" t="t" r="r" b="b"/>
            <a:pathLst>
              <a:path w="1991571" h="743208">
                <a:moveTo>
                  <a:pt x="0" y="0"/>
                </a:moveTo>
                <a:lnTo>
                  <a:pt x="1991571" y="0"/>
                </a:lnTo>
                <a:lnTo>
                  <a:pt x="1991571" y="743208"/>
                </a:lnTo>
                <a:lnTo>
                  <a:pt x="0" y="743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2431" t="-281150" r="-399588" b="-73380"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9254" y="410799"/>
            <a:ext cx="17606681" cy="9463891"/>
          </a:xfrm>
          <a:custGeom>
            <a:avLst/>
            <a:gdLst/>
            <a:ahLst/>
            <a:cxnLst/>
            <a:rect l="l" t="t" r="r" b="b"/>
            <a:pathLst>
              <a:path w="17606681" h="9463891">
                <a:moveTo>
                  <a:pt x="0" y="0"/>
                </a:moveTo>
                <a:lnTo>
                  <a:pt x="17606681" y="0"/>
                </a:lnTo>
                <a:lnTo>
                  <a:pt x="17606681" y="9463891"/>
                </a:lnTo>
                <a:lnTo>
                  <a:pt x="0" y="9463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8394" y="150857"/>
            <a:ext cx="1242391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Pragmatica Extended"/>
              </a:rPr>
              <a:t>Круг вопросов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525425" y="1717401"/>
            <a:ext cx="11101562" cy="19050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0" y="2122450"/>
            <a:ext cx="17071294" cy="4811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6" lvl="1" indent="-431798">
              <a:lnSpc>
                <a:spcPts val="643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Функциональная грамотность и проблемы её формирования. Что показали результаты мониторингов.</a:t>
            </a:r>
          </a:p>
          <a:p>
            <a:pPr marL="863596" lvl="1" indent="-431798">
              <a:lnSpc>
                <a:spcPts val="643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Особенности инструментария. “Хорошие” задания - где можно найти и как научиться составлять.</a:t>
            </a:r>
          </a:p>
          <a:p>
            <a:pPr marL="863596" lvl="1" indent="-431798">
              <a:lnSpc>
                <a:spcPts val="643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Open Sans"/>
              </a:rPr>
              <a:t>Использование заданий для формирования и оценки функциональной грамотности.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8394" y="169907"/>
            <a:ext cx="17006130" cy="129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22"/>
              </a:lnSpc>
            </a:pPr>
            <a:r>
              <a:rPr lang="en-US" sz="7516">
                <a:solidFill>
                  <a:srgbClr val="000000"/>
                </a:solidFill>
                <a:latin typeface="Pragmatica Extended"/>
              </a:rPr>
              <a:t>Читательская грамотность</a:t>
            </a:r>
          </a:p>
        </p:txBody>
      </p:sp>
      <p:sp>
        <p:nvSpPr>
          <p:cNvPr id="3" name="AutoShape 3"/>
          <p:cNvSpPr/>
          <p:nvPr/>
        </p:nvSpPr>
        <p:spPr>
          <a:xfrm>
            <a:off x="108394" y="1465565"/>
            <a:ext cx="14693214" cy="0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08394" y="3192501"/>
            <a:ext cx="17732730" cy="6065799"/>
          </a:xfrm>
          <a:custGeom>
            <a:avLst/>
            <a:gdLst/>
            <a:ahLst/>
            <a:cxnLst/>
            <a:rect l="l" t="t" r="r" b="b"/>
            <a:pathLst>
              <a:path w="17732730" h="6065799">
                <a:moveTo>
                  <a:pt x="0" y="0"/>
                </a:moveTo>
                <a:lnTo>
                  <a:pt x="17732730" y="0"/>
                </a:lnTo>
                <a:lnTo>
                  <a:pt x="17732730" y="6065799"/>
                </a:lnTo>
                <a:lnTo>
                  <a:pt x="0" y="60657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814886" y="1685801"/>
            <a:ext cx="6934662" cy="1305513"/>
          </a:xfrm>
          <a:custGeom>
            <a:avLst/>
            <a:gdLst/>
            <a:ahLst/>
            <a:cxnLst/>
            <a:rect l="l" t="t" r="r" b="b"/>
            <a:pathLst>
              <a:path w="6934662" h="1305513">
                <a:moveTo>
                  <a:pt x="0" y="0"/>
                </a:moveTo>
                <a:lnTo>
                  <a:pt x="6934662" y="0"/>
                </a:lnTo>
                <a:lnTo>
                  <a:pt x="6934662" y="1305513"/>
                </a:lnTo>
                <a:lnTo>
                  <a:pt x="0" y="13055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8394" y="169907"/>
            <a:ext cx="17006130" cy="129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22"/>
              </a:lnSpc>
            </a:pPr>
            <a:r>
              <a:rPr lang="en-US" sz="7516">
                <a:solidFill>
                  <a:srgbClr val="000000"/>
                </a:solidFill>
                <a:latin typeface="Pragmatica Extended"/>
              </a:rPr>
              <a:t>Читательская грамотность</a:t>
            </a:r>
          </a:p>
        </p:txBody>
      </p:sp>
      <p:sp>
        <p:nvSpPr>
          <p:cNvPr id="3" name="AutoShape 3"/>
          <p:cNvSpPr/>
          <p:nvPr/>
        </p:nvSpPr>
        <p:spPr>
          <a:xfrm>
            <a:off x="108394" y="1465565"/>
            <a:ext cx="17873415" cy="0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0435987" y="1632884"/>
            <a:ext cx="7852013" cy="1000747"/>
          </a:xfrm>
          <a:custGeom>
            <a:avLst/>
            <a:gdLst/>
            <a:ahLst/>
            <a:cxnLst/>
            <a:rect l="l" t="t" r="r" b="b"/>
            <a:pathLst>
              <a:path w="7852013" h="1000747">
                <a:moveTo>
                  <a:pt x="0" y="0"/>
                </a:moveTo>
                <a:lnTo>
                  <a:pt x="7852013" y="0"/>
                </a:lnTo>
                <a:lnTo>
                  <a:pt x="7852013" y="1000746"/>
                </a:lnTo>
                <a:lnTo>
                  <a:pt x="0" y="100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96283" y="3391098"/>
            <a:ext cx="17685526" cy="6052323"/>
          </a:xfrm>
          <a:custGeom>
            <a:avLst/>
            <a:gdLst/>
            <a:ahLst/>
            <a:cxnLst/>
            <a:rect l="l" t="t" r="r" b="b"/>
            <a:pathLst>
              <a:path w="17685526" h="6052323">
                <a:moveTo>
                  <a:pt x="0" y="0"/>
                </a:moveTo>
                <a:lnTo>
                  <a:pt x="17685526" y="0"/>
                </a:lnTo>
                <a:lnTo>
                  <a:pt x="17685526" y="6052324"/>
                </a:lnTo>
                <a:lnTo>
                  <a:pt x="0" y="60523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506852" y="4400292"/>
            <a:ext cx="7882956" cy="560056"/>
          </a:xfrm>
          <a:custGeom>
            <a:avLst/>
            <a:gdLst/>
            <a:ahLst/>
            <a:cxnLst/>
            <a:rect l="l" t="t" r="r" b="b"/>
            <a:pathLst>
              <a:path w="7882956" h="560056">
                <a:moveTo>
                  <a:pt x="0" y="0"/>
                </a:moveTo>
                <a:lnTo>
                  <a:pt x="7882956" y="0"/>
                </a:lnTo>
                <a:lnTo>
                  <a:pt x="7882956" y="560056"/>
                </a:lnTo>
                <a:lnTo>
                  <a:pt x="0" y="5600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563" t="-373093" r="-26217" b="-13008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506852" y="4400292"/>
            <a:ext cx="3801771" cy="452301"/>
          </a:xfrm>
          <a:custGeom>
            <a:avLst/>
            <a:gdLst/>
            <a:ahLst/>
            <a:cxnLst/>
            <a:rect l="l" t="t" r="r" b="b"/>
            <a:pathLst>
              <a:path w="3801771" h="452301">
                <a:moveTo>
                  <a:pt x="0" y="0"/>
                </a:moveTo>
                <a:lnTo>
                  <a:pt x="3801771" y="0"/>
                </a:lnTo>
                <a:lnTo>
                  <a:pt x="3801771" y="452301"/>
                </a:lnTo>
                <a:lnTo>
                  <a:pt x="0" y="4523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127" y="490027"/>
            <a:ext cx="17880063" cy="9306070"/>
          </a:xfrm>
          <a:custGeom>
            <a:avLst/>
            <a:gdLst/>
            <a:ahLst/>
            <a:cxnLst/>
            <a:rect l="l" t="t" r="r" b="b"/>
            <a:pathLst>
              <a:path w="17880063" h="9306070">
                <a:moveTo>
                  <a:pt x="0" y="0"/>
                </a:moveTo>
                <a:lnTo>
                  <a:pt x="17880063" y="0"/>
                </a:lnTo>
                <a:lnTo>
                  <a:pt x="17880063" y="9306070"/>
                </a:lnTo>
                <a:lnTo>
                  <a:pt x="0" y="93060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875" y="0"/>
            <a:ext cx="18212251" cy="10287000"/>
          </a:xfrm>
          <a:custGeom>
            <a:avLst/>
            <a:gdLst/>
            <a:ahLst/>
            <a:cxnLst/>
            <a:rect l="l" t="t" r="r" b="b"/>
            <a:pathLst>
              <a:path w="18212251" h="10287000">
                <a:moveTo>
                  <a:pt x="0" y="0"/>
                </a:moveTo>
                <a:lnTo>
                  <a:pt x="18212250" y="0"/>
                </a:lnTo>
                <a:lnTo>
                  <a:pt x="182122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394" y="2393656"/>
            <a:ext cx="6944051" cy="5499688"/>
          </a:xfrm>
          <a:custGeom>
            <a:avLst/>
            <a:gdLst/>
            <a:ahLst/>
            <a:cxnLst/>
            <a:rect l="l" t="t" r="r" b="b"/>
            <a:pathLst>
              <a:path w="6944051" h="5499688">
                <a:moveTo>
                  <a:pt x="0" y="0"/>
                </a:moveTo>
                <a:lnTo>
                  <a:pt x="6944051" y="0"/>
                </a:lnTo>
                <a:lnTo>
                  <a:pt x="6944051" y="5499688"/>
                </a:lnTo>
                <a:lnTo>
                  <a:pt x="0" y="5499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672111" y="2783756"/>
            <a:ext cx="8463263" cy="4719489"/>
          </a:xfrm>
          <a:custGeom>
            <a:avLst/>
            <a:gdLst/>
            <a:ahLst/>
            <a:cxnLst/>
            <a:rect l="l" t="t" r="r" b="b"/>
            <a:pathLst>
              <a:path w="8463263" h="4719489">
                <a:moveTo>
                  <a:pt x="0" y="0"/>
                </a:moveTo>
                <a:lnTo>
                  <a:pt x="8463262" y="0"/>
                </a:lnTo>
                <a:lnTo>
                  <a:pt x="8463262" y="4719488"/>
                </a:lnTo>
                <a:lnTo>
                  <a:pt x="0" y="4719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9334726" y="1555853"/>
            <a:ext cx="1174887" cy="2220577"/>
          </a:xfrm>
          <a:custGeom>
            <a:avLst/>
            <a:gdLst/>
            <a:ahLst/>
            <a:cxnLst/>
            <a:rect l="l" t="t" r="r" b="b"/>
            <a:pathLst>
              <a:path w="1174887" h="2220577">
                <a:moveTo>
                  <a:pt x="1174887" y="0"/>
                </a:moveTo>
                <a:lnTo>
                  <a:pt x="0" y="0"/>
                </a:lnTo>
                <a:lnTo>
                  <a:pt x="0" y="2220576"/>
                </a:lnTo>
                <a:lnTo>
                  <a:pt x="1174887" y="2220576"/>
                </a:lnTo>
                <a:lnTo>
                  <a:pt x="117488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232242" y="1495777"/>
            <a:ext cx="1082061" cy="2045132"/>
          </a:xfrm>
          <a:custGeom>
            <a:avLst/>
            <a:gdLst/>
            <a:ahLst/>
            <a:cxnLst/>
            <a:rect l="l" t="t" r="r" b="b"/>
            <a:pathLst>
              <a:path w="1082061" h="2045132">
                <a:moveTo>
                  <a:pt x="0" y="0"/>
                </a:moveTo>
                <a:lnTo>
                  <a:pt x="1082060" y="0"/>
                </a:lnTo>
                <a:lnTo>
                  <a:pt x="1082060" y="2045132"/>
                </a:lnTo>
                <a:lnTo>
                  <a:pt x="0" y="20451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8394" y="169907"/>
            <a:ext cx="18452665" cy="133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20"/>
              </a:lnSpc>
            </a:pPr>
            <a:r>
              <a:rPr lang="en-US" sz="7800">
                <a:solidFill>
                  <a:srgbClr val="000000"/>
                </a:solidFill>
                <a:latin typeface="Pragmatica Extended"/>
              </a:rPr>
              <a:t>“Старые” и “новые” грамотности</a:t>
            </a:r>
          </a:p>
        </p:txBody>
      </p:sp>
      <p:sp>
        <p:nvSpPr>
          <p:cNvPr id="7" name="AutoShape 7"/>
          <p:cNvSpPr/>
          <p:nvPr/>
        </p:nvSpPr>
        <p:spPr>
          <a:xfrm>
            <a:off x="464375" y="1514827"/>
            <a:ext cx="17466089" cy="82051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3591" y="182877"/>
            <a:ext cx="15118090" cy="9921246"/>
          </a:xfrm>
          <a:custGeom>
            <a:avLst/>
            <a:gdLst/>
            <a:ahLst/>
            <a:cxnLst/>
            <a:rect l="l" t="t" r="r" b="b"/>
            <a:pathLst>
              <a:path w="15118090" h="9921246">
                <a:moveTo>
                  <a:pt x="0" y="0"/>
                </a:moveTo>
                <a:lnTo>
                  <a:pt x="15118089" y="0"/>
                </a:lnTo>
                <a:lnTo>
                  <a:pt x="15118089" y="9921246"/>
                </a:lnTo>
                <a:lnTo>
                  <a:pt x="0" y="9921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6839" y="431411"/>
            <a:ext cx="18185540" cy="9371379"/>
          </a:xfrm>
          <a:custGeom>
            <a:avLst/>
            <a:gdLst/>
            <a:ahLst/>
            <a:cxnLst/>
            <a:rect l="l" t="t" r="r" b="b"/>
            <a:pathLst>
              <a:path w="18185540" h="9371379">
                <a:moveTo>
                  <a:pt x="0" y="0"/>
                </a:moveTo>
                <a:lnTo>
                  <a:pt x="18185540" y="0"/>
                </a:lnTo>
                <a:lnTo>
                  <a:pt x="18185540" y="9371378"/>
                </a:lnTo>
                <a:lnTo>
                  <a:pt x="0" y="93713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42742" y="3898347"/>
            <a:ext cx="8342798" cy="2490306"/>
          </a:xfrm>
          <a:custGeom>
            <a:avLst/>
            <a:gdLst/>
            <a:ahLst/>
            <a:cxnLst/>
            <a:rect l="l" t="t" r="r" b="b"/>
            <a:pathLst>
              <a:path w="8342798" h="2490306">
                <a:moveTo>
                  <a:pt x="0" y="0"/>
                </a:moveTo>
                <a:lnTo>
                  <a:pt x="8342798" y="0"/>
                </a:lnTo>
                <a:lnTo>
                  <a:pt x="8342798" y="2490306"/>
                </a:lnTo>
                <a:lnTo>
                  <a:pt x="0" y="24903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826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8836" y="5117100"/>
            <a:ext cx="9866355" cy="1452445"/>
          </a:xfrm>
          <a:custGeom>
            <a:avLst/>
            <a:gdLst/>
            <a:ahLst/>
            <a:cxnLst/>
            <a:rect l="l" t="t" r="r" b="b"/>
            <a:pathLst>
              <a:path w="9866355" h="1452445">
                <a:moveTo>
                  <a:pt x="0" y="0"/>
                </a:moveTo>
                <a:lnTo>
                  <a:pt x="9866355" y="0"/>
                </a:lnTo>
                <a:lnTo>
                  <a:pt x="9866355" y="1452445"/>
                </a:lnTo>
                <a:lnTo>
                  <a:pt x="0" y="14524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71456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5152" y="1268694"/>
            <a:ext cx="17466089" cy="82051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594437" y="1522421"/>
            <a:ext cx="17207520" cy="8053072"/>
          </a:xfrm>
          <a:custGeom>
            <a:avLst/>
            <a:gdLst/>
            <a:ahLst/>
            <a:cxnLst/>
            <a:rect l="l" t="t" r="r" b="b"/>
            <a:pathLst>
              <a:path w="17207520" h="8053072">
                <a:moveTo>
                  <a:pt x="0" y="0"/>
                </a:moveTo>
                <a:lnTo>
                  <a:pt x="17207520" y="0"/>
                </a:lnTo>
                <a:lnTo>
                  <a:pt x="17207520" y="8053072"/>
                </a:lnTo>
                <a:lnTo>
                  <a:pt x="0" y="80530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8958240"/>
            <a:ext cx="2180030" cy="600121"/>
          </a:xfrm>
          <a:custGeom>
            <a:avLst/>
            <a:gdLst/>
            <a:ahLst/>
            <a:cxnLst/>
            <a:rect l="l" t="t" r="r" b="b"/>
            <a:pathLst>
              <a:path w="2180030" h="600121">
                <a:moveTo>
                  <a:pt x="0" y="0"/>
                </a:moveTo>
                <a:lnTo>
                  <a:pt x="2180030" y="0"/>
                </a:lnTo>
                <a:lnTo>
                  <a:pt x="2180030" y="600120"/>
                </a:lnTo>
                <a:lnTo>
                  <a:pt x="0" y="6001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285727"/>
            <a:ext cx="18179606" cy="811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Pragmatica Extended"/>
              </a:rPr>
              <a:t>Пример проявления формализма знаний, 5 класс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0866" y="1583182"/>
            <a:ext cx="17466268" cy="7921289"/>
          </a:xfrm>
          <a:custGeom>
            <a:avLst/>
            <a:gdLst/>
            <a:ahLst/>
            <a:cxnLst/>
            <a:rect l="l" t="t" r="r" b="b"/>
            <a:pathLst>
              <a:path w="17466268" h="7921289">
                <a:moveTo>
                  <a:pt x="0" y="0"/>
                </a:moveTo>
                <a:lnTo>
                  <a:pt x="17466268" y="0"/>
                </a:lnTo>
                <a:lnTo>
                  <a:pt x="17466268" y="7921289"/>
                </a:lnTo>
                <a:lnTo>
                  <a:pt x="0" y="792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8394" y="236582"/>
            <a:ext cx="18179606" cy="811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Pragmatica Extended"/>
              </a:rPr>
              <a:t>Пример проявления формализма знаний, 5 класс</a:t>
            </a:r>
          </a:p>
        </p:txBody>
      </p:sp>
      <p:sp>
        <p:nvSpPr>
          <p:cNvPr id="4" name="AutoShape 4"/>
          <p:cNvSpPr/>
          <p:nvPr/>
        </p:nvSpPr>
        <p:spPr>
          <a:xfrm>
            <a:off x="465152" y="1268694"/>
            <a:ext cx="17466089" cy="82051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8773" y="1251856"/>
            <a:ext cx="17250900" cy="8128390"/>
          </a:xfrm>
          <a:custGeom>
            <a:avLst/>
            <a:gdLst/>
            <a:ahLst/>
            <a:cxnLst/>
            <a:rect l="l" t="t" r="r" b="b"/>
            <a:pathLst>
              <a:path w="17250900" h="8128390">
                <a:moveTo>
                  <a:pt x="0" y="0"/>
                </a:moveTo>
                <a:lnTo>
                  <a:pt x="17250900" y="0"/>
                </a:lnTo>
                <a:lnTo>
                  <a:pt x="17250900" y="8128390"/>
                </a:lnTo>
                <a:lnTo>
                  <a:pt x="0" y="81283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26099" y="8161267"/>
            <a:ext cx="10193574" cy="1881531"/>
          </a:xfrm>
          <a:custGeom>
            <a:avLst/>
            <a:gdLst/>
            <a:ahLst/>
            <a:cxnLst/>
            <a:rect l="l" t="t" r="r" b="b"/>
            <a:pathLst>
              <a:path w="10193574" h="1881531">
                <a:moveTo>
                  <a:pt x="0" y="0"/>
                </a:moveTo>
                <a:lnTo>
                  <a:pt x="10193574" y="0"/>
                </a:lnTo>
                <a:lnTo>
                  <a:pt x="10193574" y="1881531"/>
                </a:lnTo>
                <a:lnTo>
                  <a:pt x="0" y="18815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0918" b="-20918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8394" y="236582"/>
            <a:ext cx="18179606" cy="811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Pragmatica Extended"/>
              </a:rPr>
              <a:t>Пример проявления формализма знаний, 8 класс</a:t>
            </a:r>
          </a:p>
        </p:txBody>
      </p:sp>
      <p:sp>
        <p:nvSpPr>
          <p:cNvPr id="5" name="AutoShape 5"/>
          <p:cNvSpPr/>
          <p:nvPr/>
        </p:nvSpPr>
        <p:spPr>
          <a:xfrm>
            <a:off x="465152" y="1047750"/>
            <a:ext cx="17466089" cy="82051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73</Words>
  <Application>Microsoft Office PowerPoint</Application>
  <PresentationFormat>Произвольный</PresentationFormat>
  <Paragraphs>11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Open Sans</vt:lpstr>
      <vt:lpstr>Calibri</vt:lpstr>
      <vt:lpstr>Pragmatica Extended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</dc:title>
  <dc:creator>PC</dc:creator>
  <cp:lastModifiedBy>Светлана Михальцова</cp:lastModifiedBy>
  <cp:revision>1</cp:revision>
  <dcterms:created xsi:type="dcterms:W3CDTF">2006-08-16T00:00:00Z</dcterms:created>
  <dcterms:modified xsi:type="dcterms:W3CDTF">2025-02-13T18:55:08Z</dcterms:modified>
  <dc:identifier>DAFy72sX7vg</dc:identifier>
</cp:coreProperties>
</file>