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52784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04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6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60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26000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80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88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07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08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51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734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053D1A4-3B96-46D8-B7DC-F6AC30A16D9D}" type="datetimeFigureOut">
              <a:rPr lang="ru-RU" smtClean="0"/>
              <a:pPr/>
              <a:t>13.01.2024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C01F115-AFAB-4856-BDA2-DD77FCFF3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684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90607-CF93-4702-B165-4C7369DAA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1393795"/>
            <a:ext cx="8361229" cy="2448497"/>
          </a:xfrm>
        </p:spPr>
        <p:txBody>
          <a:bodyPr/>
          <a:lstStyle/>
          <a:p>
            <a:br>
              <a:rPr lang="ru-RU" sz="3600" dirty="0"/>
            </a:br>
            <a:r>
              <a:rPr lang="ru-RU" sz="4000" b="1" dirty="0"/>
              <a:t>«Функциональная грамотность в современном образовательном процессе»</a:t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720A6F-8976-4638-8559-1CD4852EF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8682" y="3752037"/>
            <a:ext cx="6831673" cy="1086237"/>
          </a:xfrm>
        </p:spPr>
        <p:txBody>
          <a:bodyPr/>
          <a:lstStyle/>
          <a:p>
            <a:r>
              <a:rPr lang="ru-RU" sz="2400" b="1" dirty="0"/>
              <a:t>Педагогический квест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C149B7B8-EDAB-49EA-A26A-A8A44B1A75D1}"/>
              </a:ext>
            </a:extLst>
          </p:cNvPr>
          <p:cNvSpPr txBox="1">
            <a:spLocks/>
          </p:cNvSpPr>
          <p:nvPr/>
        </p:nvSpPr>
        <p:spPr>
          <a:xfrm>
            <a:off x="4918558" y="397813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/>
              <a:t>Педагогический совет</a:t>
            </a:r>
          </a:p>
          <a:p>
            <a:r>
              <a:rPr lang="ru-RU" sz="2400" b="1"/>
              <a:t>02.11.2023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889B23D-829F-4960-92F2-E70C8858D46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065" y="3684143"/>
            <a:ext cx="3224592" cy="3093958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58813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20B6D2-DA95-42B9-9E76-294714D9DCDA}"/>
              </a:ext>
            </a:extLst>
          </p:cNvPr>
          <p:cNvSpPr/>
          <p:nvPr/>
        </p:nvSpPr>
        <p:spPr>
          <a:xfrm>
            <a:off x="872970" y="433539"/>
            <a:ext cx="107922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/>
              <a:t>Цель педагогического совета: </a:t>
            </a:r>
            <a:r>
              <a:rPr lang="ru-RU" sz="2400" dirty="0"/>
              <a:t>совершенствование профессионального мастерства педагогов в области развития функциональной грамотности учащихся на всех уровнях обучения.</a:t>
            </a:r>
          </a:p>
          <a:p>
            <a:endParaRPr lang="ru-RU" sz="2400" b="1" dirty="0"/>
          </a:p>
          <a:p>
            <a:r>
              <a:rPr lang="ru-RU" sz="2400" b="1" u="sng" dirty="0"/>
              <a:t>Задачи: </a:t>
            </a:r>
          </a:p>
          <a:p>
            <a:r>
              <a:rPr lang="ru-RU" sz="2400" dirty="0"/>
              <a:t>- раскрыть актуальность понятия «функциональная грамотность»;</a:t>
            </a:r>
          </a:p>
          <a:p>
            <a:r>
              <a:rPr lang="ru-RU" sz="2400" dirty="0"/>
              <a:t>- углубить теоретические знания учителей о функциональной грамотности;</a:t>
            </a:r>
          </a:p>
          <a:p>
            <a:r>
              <a:rPr lang="ru-RU" sz="2400" dirty="0"/>
              <a:t>- раскрыть структуру практико-ориентированного задания;</a:t>
            </a:r>
          </a:p>
          <a:p>
            <a:r>
              <a:rPr lang="ru-RU" sz="2400" dirty="0"/>
              <a:t>- научить составлять практико-ориентированное задание;</a:t>
            </a:r>
          </a:p>
          <a:p>
            <a:r>
              <a:rPr lang="ru-RU" sz="2400" dirty="0"/>
              <a:t>- ознакомить с эффективными приёмами формирования функциональной грамотности;</a:t>
            </a:r>
          </a:p>
          <a:p>
            <a:r>
              <a:rPr lang="ru-RU" sz="2400" dirty="0"/>
              <a:t>- научить применять приём «Пирамида Блума» на практике;</a:t>
            </a:r>
          </a:p>
          <a:p>
            <a:r>
              <a:rPr lang="ru-RU" sz="2400" dirty="0"/>
              <a:t>- содействовать развитию творческого потенциала и росту профессионального мастерства через обмен педагогическим опытом.</a:t>
            </a:r>
          </a:p>
        </p:txBody>
      </p:sp>
    </p:spTree>
    <p:extLst>
      <p:ext uri="{BB962C8B-B14F-4D97-AF65-F5344CB8AC3E}">
        <p14:creationId xmlns:p14="http://schemas.microsoft.com/office/powerpoint/2010/main" val="125016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0E8C59-16A7-4FC6-9320-B8301C85D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622" y="632534"/>
            <a:ext cx="9601200" cy="1485900"/>
          </a:xfrm>
        </p:spPr>
        <p:txBody>
          <a:bodyPr>
            <a:normAutofit/>
          </a:bodyPr>
          <a:lstStyle/>
          <a:p>
            <a:r>
              <a:rPr lang="ru-RU" sz="3200" b="1" dirty="0"/>
              <a:t>Повестка дня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6DE7495-79B2-4C2E-9623-67ED628A1470}"/>
              </a:ext>
            </a:extLst>
          </p:cNvPr>
          <p:cNvSpPr/>
          <p:nvPr/>
        </p:nvSpPr>
        <p:spPr>
          <a:xfrm>
            <a:off x="1002437" y="1172254"/>
            <a:ext cx="1048157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Функциональная грамотность: дань моде или социальная необходимость? 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</a:rPr>
              <a:t>(директор государственного учреждения образования «Средняя школа №10 </a:t>
            </a:r>
            <a:r>
              <a:rPr lang="ru-RU" dirty="0" err="1">
                <a:latin typeface="Times New Roman" panose="02020603050405020304" pitchFamily="18" charset="0"/>
              </a:rPr>
              <a:t>г.Жлобина</a:t>
            </a:r>
            <a:r>
              <a:rPr lang="ru-RU" dirty="0">
                <a:latin typeface="Times New Roman" panose="02020603050405020304" pitchFamily="18" charset="0"/>
              </a:rPr>
              <a:t>» </a:t>
            </a:r>
          </a:p>
          <a:p>
            <a:pPr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</a:rPr>
              <a:t>Смарцелова</a:t>
            </a:r>
            <a:r>
              <a:rPr lang="ru-RU" dirty="0">
                <a:latin typeface="Times New Roman" panose="02020603050405020304" pitchFamily="18" charset="0"/>
              </a:rPr>
              <a:t> Н.Д.) </a:t>
            </a:r>
            <a:endParaRPr lang="ru-RU" dirty="0"/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2. Порядок проведения педагогического квеста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(заместитель директора по УР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Рапинчук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И.А).</a:t>
            </a:r>
          </a:p>
          <a:p>
            <a:r>
              <a:rPr lang="ru-RU" dirty="0">
                <a:latin typeface="Times New Roman" panose="02020603050405020304" pitchFamily="18" charset="0"/>
              </a:rPr>
              <a:t>3. Работа педагогического коллектива в группах.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Станция первая «Функциональная грамотность, или Грамотность для жизни».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Станция вторая «Эффективные приёмы формирования и развития читательской грамотности учащихся»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Станция третья «Естественнонаучная грамотность».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Станция четвёртая «Математика –царица всех наук, или Математическая грамотность»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Станция пятая «Финансовая грамотность»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Станция шестая «Методическая грамотность».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Рефлексия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(заместитель директора по УР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Рапинчук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И.А).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Заключительный этап.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итогов.  Выдача сертификатов.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(директор государственного учреждения образования «Средняя школа №10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г.Жлбина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Смарцелова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Н.Д.)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317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154E06A-B731-42C3-9BF6-BD65AA18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595" y="206406"/>
            <a:ext cx="9601200" cy="1485900"/>
          </a:xfrm>
        </p:spPr>
        <p:txBody>
          <a:bodyPr>
            <a:normAutofit/>
          </a:bodyPr>
          <a:lstStyle/>
          <a:p>
            <a:r>
              <a:rPr lang="ru-RU" sz="3200" b="1" dirty="0"/>
              <a:t>Решения педсовета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8DF3734-C5B4-489D-A6A5-1C28250C8ED8}"/>
              </a:ext>
            </a:extLst>
          </p:cNvPr>
          <p:cNvSpPr/>
          <p:nvPr/>
        </p:nvSpPr>
        <p:spPr>
          <a:xfrm>
            <a:off x="907411" y="885934"/>
            <a:ext cx="1107706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	На заседаниях УМО изучить опыт педагогов по формированию функциональной грамотности обучающихся в рамках предметных областей (ответственные председатели УМО).</a:t>
            </a:r>
          </a:p>
          <a:p>
            <a:r>
              <a:rPr lang="ru-RU" sz="2000" dirty="0"/>
              <a:t>	Всем педагогам апробировать и внедрять технологии, обеспечивающие формирование функциональной грамотности (ответственные: все педагоги, постоянно) </a:t>
            </a:r>
          </a:p>
          <a:p>
            <a:r>
              <a:rPr lang="ru-RU" sz="2000" dirty="0"/>
              <a:t>	В рамках предметных декад провести открытые уроки, демонстрирующие разнообразные формы, методы, формирующие функциональную грамотность (ответственные: все педагоги, в течение года)</a:t>
            </a:r>
          </a:p>
          <a:p>
            <a:r>
              <a:rPr lang="ru-RU" sz="2000" dirty="0"/>
              <a:t>	Создать банк заданий, отвечающих формированию функциональной грамотности обучающихся (ответственные: педагоги, в течение уч.года)</a:t>
            </a:r>
          </a:p>
          <a:p>
            <a:r>
              <a:rPr lang="ru-RU" sz="2000" dirty="0"/>
              <a:t>	На родительском собрании провести информирование родителей о формировании функциональной грамотности обучающихся, исследовании НИКО (ответственные: </a:t>
            </a:r>
            <a:r>
              <a:rPr lang="ru-RU" sz="2000" dirty="0" err="1"/>
              <a:t>кл</a:t>
            </a:r>
            <a:r>
              <a:rPr lang="ru-RU" sz="2000" dirty="0"/>
              <a:t>. руководители)</a:t>
            </a:r>
          </a:p>
          <a:p>
            <a:r>
              <a:rPr lang="ru-RU" sz="2000" dirty="0"/>
              <a:t>	Подготовить материалы для трансляции опыта по теме «Функциональная </a:t>
            </a:r>
          </a:p>
          <a:p>
            <a:r>
              <a:rPr lang="ru-RU" sz="2000" dirty="0"/>
              <a:t>грамотность в современном образовательном процессе» в СМИ (от каждого УМО).</a:t>
            </a:r>
          </a:p>
          <a:p>
            <a:r>
              <a:rPr lang="ru-RU" sz="2000" dirty="0"/>
              <a:t>	Провести семинар-практикум для педагогов по теме «Теоретические основы разработки заданий для учащихся на формирование функциональной грамотности» (отв. </a:t>
            </a:r>
            <a:r>
              <a:rPr lang="ru-RU" sz="2000" dirty="0" err="1"/>
              <a:t>Рапинчук</a:t>
            </a:r>
            <a:r>
              <a:rPr lang="ru-RU" sz="2000" dirty="0"/>
              <a:t> И.А., Михальцова С.В.).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78539327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142</TotalTime>
  <Words>224</Words>
  <Application>Microsoft Office PowerPoint</Application>
  <PresentationFormat>Широкоэкранный</PresentationFormat>
  <Paragraphs>41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Franklin Gothic Book</vt:lpstr>
      <vt:lpstr>Times New Roman</vt:lpstr>
      <vt:lpstr>Уголки</vt:lpstr>
      <vt:lpstr> «Функциональная грамотность в современном образовательном процессе» </vt:lpstr>
      <vt:lpstr>Презентация PowerPoint</vt:lpstr>
      <vt:lpstr>Повестка дня</vt:lpstr>
      <vt:lpstr>Решения педсовета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«Функциональная грамотность в современном образовательном процессе»</dc:title>
  <dc:creator>USER</dc:creator>
  <cp:lastModifiedBy>USER</cp:lastModifiedBy>
  <cp:revision>7</cp:revision>
  <dcterms:created xsi:type="dcterms:W3CDTF">2023-11-01T18:18:05Z</dcterms:created>
  <dcterms:modified xsi:type="dcterms:W3CDTF">2024-01-13T18:04:05Z</dcterms:modified>
</cp:coreProperties>
</file>