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1" r:id="rId3"/>
    <p:sldId id="269" r:id="rId4"/>
    <p:sldId id="264" r:id="rId5"/>
    <p:sldId id="267" r:id="rId6"/>
    <p:sldId id="280" r:id="rId7"/>
    <p:sldId id="274" r:id="rId8"/>
    <p:sldId id="277" r:id="rId9"/>
    <p:sldId id="276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60"/>
  </p:normalViewPr>
  <p:slideViewPr>
    <p:cSldViewPr>
      <p:cViewPr varScale="1">
        <p:scale>
          <a:sx n="69" d="100"/>
          <a:sy n="69" d="100"/>
        </p:scale>
        <p:origin x="-14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66244-F930-4EC3-B98C-A4B33E313B4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78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EBCC72-4225-4636-8CD1-325889E57A0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336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F5A2BC-0F82-4AEB-A0E1-937CEE0387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527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ABC17-0195-450B-87F4-93C118276AC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072898"/>
      </p:ext>
    </p:extLst>
  </p:cSld>
  <p:clrMapOvr>
    <a:masterClrMapping/>
  </p:clrMapOvr>
  <p:transition advClick="0" advTm="180000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B8B24-FAEF-4DA3-82FD-3483E365887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674522"/>
      </p:ext>
    </p:extLst>
  </p:cSld>
  <p:clrMapOvr>
    <a:masterClrMapping/>
  </p:clrMapOvr>
  <p:transition advClick="0" advTm="180000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39EB5-D408-4CD8-9899-8CEADD8E51C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750405"/>
      </p:ext>
    </p:extLst>
  </p:cSld>
  <p:clrMapOvr>
    <a:masterClrMapping/>
  </p:clrMapOvr>
  <p:transition advClick="0" advTm="180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7C7CE4-93BD-4F66-AC39-3A6755486F0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141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DCDBBA-A89E-4291-9AAC-4624F8BE529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881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CABD8A-E414-425F-89CC-001CB53DA18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8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C14F7D-C95B-4E8C-BA31-C94CA0C8756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471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96EF7F-25A5-4A65-AE8F-469761A2C39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19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F07E08-82EF-44D2-AA11-83D542E427F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079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71725-51F5-426F-8C62-A7E434B3A5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58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432320-EC67-4D13-93B6-B10F6216992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82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aseline="30000" dirty="0">
              <a:solidFill>
                <a:prstClr val="black">
                  <a:tint val="75000"/>
                </a:prstClr>
              </a:solidFill>
              <a:latin typeface="Arial Black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baseline="30000" dirty="0">
              <a:solidFill>
                <a:prstClr val="black">
                  <a:tint val="75000"/>
                </a:prstClr>
              </a:solidFill>
              <a:latin typeface="Arial Black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444CF3-EF89-4308-BEAF-161E76D1D0C5}" type="slidenum">
              <a:rPr lang="ru-RU" baseline="30000" smtClean="0">
                <a:solidFill>
                  <a:prstClr val="black">
                    <a:tint val="75000"/>
                  </a:prstClr>
                </a:solidFill>
                <a:latin typeface="Arial Blac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baseline="30000" dirty="0">
              <a:solidFill>
                <a:prstClr val="black">
                  <a:tint val="75000"/>
                </a:prst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215111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latin typeface="Times New Roman"/>
                <a:ea typeface="Calibri"/>
                <a:cs typeface="Times New Roman"/>
              </a:rPr>
              <a:t>Решение </a:t>
            </a:r>
            <a:r>
              <a:rPr lang="ru-RU" sz="4000" b="1" dirty="0">
                <a:latin typeface="Times New Roman"/>
                <a:ea typeface="Calibri"/>
                <a:cs typeface="Times New Roman"/>
              </a:rPr>
              <a:t>задач по теме </a:t>
            </a:r>
            <a:r>
              <a:rPr lang="ru-RU" sz="40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4000" b="1" dirty="0" smtClean="0">
                <a:latin typeface="Times New Roman"/>
                <a:ea typeface="Calibri"/>
                <a:cs typeface="Times New Roman"/>
              </a:rPr>
            </a:br>
            <a:r>
              <a:rPr lang="ru-RU" sz="4000" b="1" dirty="0" smtClean="0">
                <a:latin typeface="Times New Roman"/>
                <a:ea typeface="Calibri"/>
                <a:cs typeface="Times New Roman"/>
              </a:rPr>
              <a:t>«</a:t>
            </a:r>
            <a:r>
              <a:rPr lang="ru-RU" sz="4000" b="1" dirty="0">
                <a:latin typeface="Times New Roman"/>
                <a:ea typeface="Calibri"/>
                <a:cs typeface="Times New Roman"/>
              </a:rPr>
              <a:t>Функция </a:t>
            </a:r>
            <a:r>
              <a:rPr lang="ru-RU" sz="4000" b="1" i="1" dirty="0" smtClean="0">
                <a:latin typeface="Times New Roman"/>
                <a:ea typeface="Calibri"/>
                <a:cs typeface="Times New Roman"/>
              </a:rPr>
              <a:t>y = </a:t>
            </a:r>
            <a:r>
              <a:rPr lang="ru-RU" sz="4000" b="1" i="1" dirty="0">
                <a:latin typeface="Times New Roman"/>
                <a:ea typeface="Calibri"/>
                <a:cs typeface="Times New Roman"/>
              </a:rPr>
              <a:t>ax</a:t>
            </a:r>
            <a:r>
              <a:rPr lang="ru-RU" sz="4000" b="1" i="1" baseline="30000" dirty="0">
                <a:latin typeface="Times New Roman"/>
                <a:ea typeface="Calibri"/>
                <a:cs typeface="Times New Roman"/>
              </a:rPr>
              <a:t>2</a:t>
            </a:r>
            <a:r>
              <a:rPr lang="ru-RU" sz="4000" b="1" i="1" dirty="0">
                <a:latin typeface="Times New Roman"/>
                <a:ea typeface="Calibri"/>
                <a:cs typeface="Times New Roman"/>
              </a:rPr>
              <a:t>+ </a:t>
            </a:r>
            <a:r>
              <a:rPr lang="ru-RU" sz="4000" b="1" i="1" dirty="0" err="1">
                <a:latin typeface="Times New Roman"/>
                <a:ea typeface="Calibri"/>
                <a:cs typeface="Times New Roman"/>
              </a:rPr>
              <a:t>bx</a:t>
            </a:r>
            <a:r>
              <a:rPr lang="ru-RU" sz="4000" b="1" i="1" dirty="0">
                <a:latin typeface="Times New Roman"/>
                <a:ea typeface="Calibri"/>
                <a:cs typeface="Times New Roman"/>
              </a:rPr>
              <a:t> +c</a:t>
            </a:r>
            <a:r>
              <a:rPr lang="ru-RU" sz="4000" b="1" dirty="0">
                <a:latin typeface="Times New Roman"/>
                <a:ea typeface="Calibri"/>
                <a:cs typeface="Times New Roman"/>
              </a:rPr>
              <a:t>, </a:t>
            </a:r>
            <a:r>
              <a:rPr lang="ru-RU" sz="40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ru-RU" sz="4000" b="1" dirty="0" smtClean="0">
                <a:latin typeface="Times New Roman"/>
                <a:ea typeface="Calibri"/>
                <a:cs typeface="Times New Roman"/>
              </a:rPr>
            </a:br>
            <a:r>
              <a:rPr lang="ru-RU" sz="4000" b="1" dirty="0" smtClean="0">
                <a:latin typeface="Times New Roman"/>
                <a:ea typeface="Calibri"/>
                <a:cs typeface="Times New Roman"/>
              </a:rPr>
              <a:t>ее </a:t>
            </a:r>
            <a:r>
              <a:rPr lang="ru-RU" sz="4000" b="1" dirty="0">
                <a:latin typeface="Times New Roman"/>
                <a:ea typeface="Calibri"/>
                <a:cs typeface="Times New Roman"/>
              </a:rPr>
              <a:t>свойства и </a:t>
            </a:r>
            <a:r>
              <a:rPr lang="ru-RU" sz="4000" b="1" dirty="0" smtClean="0">
                <a:latin typeface="Times New Roman"/>
                <a:ea typeface="Calibri"/>
                <a:cs typeface="Times New Roman"/>
              </a:rPr>
              <a:t>график»</a:t>
            </a:r>
            <a:r>
              <a:rPr lang="ru-RU" sz="3600" dirty="0">
                <a:latin typeface="Calibri"/>
                <a:ea typeface="Calibri"/>
                <a:cs typeface="Times New Roman"/>
              </a:rPr>
              <a:t/>
            </a:r>
            <a:br>
              <a:rPr lang="ru-RU" sz="36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11960" y="3501008"/>
            <a:ext cx="4536504" cy="2537123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>
                <a:ea typeface="Calibri"/>
              </a:rPr>
              <a:t>«Настоящий ученик умеет выводить известное из неизвестного и этим приближаться к учителю».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020272" y="5638021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ea typeface="Calibri"/>
              </a:rPr>
              <a:t>И. </a:t>
            </a:r>
            <a:r>
              <a:rPr lang="ru-RU" sz="2000" b="1" dirty="0">
                <a:ea typeface="Calibri"/>
              </a:rPr>
              <a:t>Гете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78114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5870" y="346558"/>
            <a:ext cx="7499176" cy="431146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1. При каких значениях</a:t>
            </a:r>
            <a:r>
              <a:rPr lang="ru-RU" sz="2400" i="1" dirty="0" smtClean="0"/>
              <a:t> а </a:t>
            </a:r>
            <a:r>
              <a:rPr lang="ru-RU" sz="2400" dirty="0" smtClean="0"/>
              <a:t>уравнение имеет 2 корня</a:t>
            </a:r>
            <a:endParaRPr lang="ru-RU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449" y="2168860"/>
            <a:ext cx="3630719" cy="3675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6111" y="2168295"/>
            <a:ext cx="373163" cy="2104307"/>
          </a:xfrm>
          <a:prstGeom prst="rect">
            <a:avLst/>
          </a:prstGeom>
        </p:spPr>
      </p:pic>
      <p:cxnSp>
        <p:nvCxnSpPr>
          <p:cNvPr id="6" name="Прямая со стрелкой 5"/>
          <p:cNvCxnSpPr/>
          <p:nvPr/>
        </p:nvCxnSpPr>
        <p:spPr>
          <a:xfrm flipV="1">
            <a:off x="1847188" y="2129999"/>
            <a:ext cx="9642" cy="3675621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141194" y="4201014"/>
            <a:ext cx="3581778" cy="2240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61276" y="4183656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5917" y="4192996"/>
            <a:ext cx="3276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71113" y="4152878"/>
            <a:ext cx="288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x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24845" y="2168295"/>
            <a:ext cx="174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у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" name="Полилиния 11"/>
          <p:cNvSpPr/>
          <p:nvPr/>
        </p:nvSpPr>
        <p:spPr>
          <a:xfrm>
            <a:off x="2924809" y="2222752"/>
            <a:ext cx="347995" cy="1995391"/>
          </a:xfrm>
          <a:custGeom>
            <a:avLst/>
            <a:gdLst>
              <a:gd name="connsiteX0" fmla="*/ 0 w 430824"/>
              <a:gd name="connsiteY0" fmla="*/ 2444261 h 2444261"/>
              <a:gd name="connsiteX1" fmla="*/ 430824 w 430824"/>
              <a:gd name="connsiteY1" fmla="*/ 0 h 2444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0824" h="2444261">
                <a:moveTo>
                  <a:pt x="0" y="2444261"/>
                </a:moveTo>
                <a:lnTo>
                  <a:pt x="430824" y="0"/>
                </a:ln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олилиния 12"/>
          <p:cNvSpPr/>
          <p:nvPr/>
        </p:nvSpPr>
        <p:spPr>
          <a:xfrm>
            <a:off x="2204301" y="4039769"/>
            <a:ext cx="735438" cy="207690"/>
          </a:xfrm>
          <a:custGeom>
            <a:avLst/>
            <a:gdLst>
              <a:gd name="connsiteX0" fmla="*/ 0 w 1776046"/>
              <a:gd name="connsiteY0" fmla="*/ 1951995 h 2022333"/>
              <a:gd name="connsiteX1" fmla="*/ 905607 w 1776046"/>
              <a:gd name="connsiteY1" fmla="*/ 103 h 2022333"/>
              <a:gd name="connsiteX2" fmla="*/ 1776046 w 1776046"/>
              <a:gd name="connsiteY2" fmla="*/ 2022333 h 2022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6046" h="2022333">
                <a:moveTo>
                  <a:pt x="0" y="1951995"/>
                </a:moveTo>
                <a:cubicBezTo>
                  <a:pt x="304799" y="970187"/>
                  <a:pt x="609599" y="-11620"/>
                  <a:pt x="905607" y="103"/>
                </a:cubicBezTo>
                <a:cubicBezTo>
                  <a:pt x="1201615" y="11826"/>
                  <a:pt x="1488830" y="1017079"/>
                  <a:pt x="1776046" y="2022333"/>
                </a:cubicBezTo>
              </a:path>
            </a:pathLst>
          </a:cu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06301" y="1428943"/>
            <a:ext cx="7499176" cy="431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3. При каких значениях</a:t>
            </a:r>
            <a:r>
              <a:rPr lang="ru-RU" sz="2400" i="1" dirty="0" smtClean="0"/>
              <a:t> а </a:t>
            </a:r>
            <a:r>
              <a:rPr lang="ru-RU" sz="2400" dirty="0" smtClean="0"/>
              <a:t>уравнение не имеет корней</a:t>
            </a:r>
            <a:endParaRPr lang="ru-RU" sz="2400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106301" y="4143614"/>
            <a:ext cx="3581778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Рисунок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0559" y="2594328"/>
            <a:ext cx="3603048" cy="30483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886" y="4628790"/>
            <a:ext cx="3603048" cy="30483"/>
          </a:xfrm>
          <a:prstGeom prst="rect">
            <a:avLst/>
          </a:prstGeom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1106301" y="4039769"/>
            <a:ext cx="3581778" cy="0"/>
          </a:xfrm>
          <a:prstGeom prst="line">
            <a:avLst/>
          </a:prstGeom>
          <a:ln w="317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983891" y="4578833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а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57124" y="2575444"/>
            <a:ext cx="390178" cy="4938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5256419" y="3516549"/>
                <a:ext cx="388758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kumimoji="1" lang="en-US" sz="2800" b="1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|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sz="28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ru-R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ru-RU" sz="28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ru-RU" sz="2800" i="1">
                        <a:solidFill>
                          <a:schemeClr val="tx1"/>
                        </a:solidFill>
                        <a:latin typeface="Cambria Math"/>
                      </a:rPr>
                      <m:t>+3</m:t>
                    </m:r>
                  </m:oMath>
                </a14:m>
                <a:r>
                  <a:rPr kumimoji="1" lang="en-US" sz="2800" b="1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|</a:t>
                </a:r>
                <a:r>
                  <a:rPr kumimoji="1" lang="ru-RU" sz="2800" b="1" i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а</a:t>
                </a:r>
                <a:endParaRPr lang="ru-RU" sz="28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6419" y="3516549"/>
                <a:ext cx="3887581" cy="523220"/>
              </a:xfrm>
              <a:prstGeom prst="rect">
                <a:avLst/>
              </a:prstGeom>
              <a:blipFill>
                <a:blip r:embed="rId6"/>
                <a:stretch>
                  <a:fillRect l="-3135" t="-12791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Заголовок 1"/>
          <p:cNvSpPr txBox="1">
            <a:spLocks/>
          </p:cNvSpPr>
          <p:nvPr/>
        </p:nvSpPr>
        <p:spPr>
          <a:xfrm>
            <a:off x="997854" y="920163"/>
            <a:ext cx="7499176" cy="431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/>
              <a:t>2</a:t>
            </a:r>
            <a:r>
              <a:rPr lang="ru-RU" sz="2400" dirty="0" smtClean="0"/>
              <a:t>. При каких значениях</a:t>
            </a:r>
            <a:r>
              <a:rPr lang="ru-RU" sz="2400" i="1" dirty="0" smtClean="0"/>
              <a:t> а </a:t>
            </a:r>
            <a:r>
              <a:rPr lang="ru-RU" sz="2400" dirty="0" smtClean="0"/>
              <a:t>уравнение имеет 3 корня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41672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15888"/>
            <a:ext cx="8785225" cy="5761037"/>
          </a:xfrm>
        </p:spPr>
        <p:txBody>
          <a:bodyPr rtlCol="0">
            <a:normAutofit/>
          </a:bodyPr>
          <a:lstStyle/>
          <a:p>
            <a:pPr lvl="0" algn="ctr">
              <a:lnSpc>
                <a:spcPct val="70000"/>
              </a:lnSpc>
              <a:buNone/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Построить график функции</a:t>
            </a:r>
            <a:r>
              <a:rPr kumimoji="1"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800" i="1" dirty="0" smtClean="0">
                <a:cs typeface="Times New Roman" pitchFamily="18" charset="0"/>
              </a:rPr>
              <a:t>	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fontAlgn="auto" hangingPunct="1">
              <a:lnSpc>
                <a:spcPct val="7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Находим вершину параболы.</a:t>
            </a:r>
          </a:p>
          <a:p>
            <a:pPr marL="457200" indent="-457200" eaLnBrk="1" fontAlgn="auto" hangingPunct="1">
              <a:lnSpc>
                <a:spcPct val="7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Находим точки пересечения каждой параболы с осью х. </a:t>
            </a:r>
          </a:p>
          <a:p>
            <a:pPr marL="457200" indent="-457200" eaLnBrk="1" fontAlgn="auto" hangingPunct="1">
              <a:lnSpc>
                <a:spcPct val="70000"/>
              </a:lnSpc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Строим параболу по заданным условиям.</a:t>
            </a:r>
            <a:endParaRPr lang="ru-RU" sz="2000" i="1" dirty="0" smtClean="0">
              <a:cs typeface="Times New Roman" pitchFamily="18" charset="0"/>
            </a:endParaRPr>
          </a:p>
        </p:txBody>
      </p:sp>
      <p:sp>
        <p:nvSpPr>
          <p:cNvPr id="614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712057" y="1745312"/>
                <a:ext cx="2406236" cy="3508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70000"/>
                  </a:lnSpc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ru-RU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ru-RU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ru-RU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ru-RU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ru-RU" sz="2400" b="1" i="1" dirty="0">
                  <a:solidFill>
                    <a:prstClr val="black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2057" y="1745312"/>
                <a:ext cx="2406236" cy="350865"/>
              </a:xfrm>
              <a:prstGeom prst="rect">
                <a:avLst/>
              </a:prstGeom>
              <a:blipFill>
                <a:blip r:embed="rId2"/>
                <a:stretch>
                  <a:fillRect t="-12069" b="-189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492896"/>
            <a:ext cx="3603625" cy="360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7076" y="2780928"/>
            <a:ext cx="2097087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6" name="Прямая со стрелкой 25"/>
          <p:cNvCxnSpPr/>
          <p:nvPr/>
        </p:nvCxnSpPr>
        <p:spPr>
          <a:xfrm flipV="1">
            <a:off x="3915175" y="2492896"/>
            <a:ext cx="0" cy="356610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2847033" y="4941168"/>
            <a:ext cx="36004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15175" y="2492896"/>
            <a:ext cx="390178" cy="499915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6083147" y="4977239"/>
            <a:ext cx="293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3686" y="4982941"/>
            <a:ext cx="329213" cy="377985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4233275" y="4993548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1</a:t>
            </a:r>
            <a:endParaRPr lang="ru-RU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4335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Объект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3114" y="2024855"/>
            <a:ext cx="3789737" cy="389035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438394" y="209263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у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V="1">
            <a:off x="4427984" y="2119110"/>
            <a:ext cx="0" cy="387133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533114" y="4324732"/>
            <a:ext cx="3789737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986142" y="432473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х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" name="Полилиния 27"/>
          <p:cNvSpPr/>
          <p:nvPr/>
        </p:nvSpPr>
        <p:spPr bwMode="auto">
          <a:xfrm>
            <a:off x="4437212" y="2780929"/>
            <a:ext cx="1373037" cy="1913135"/>
          </a:xfrm>
          <a:custGeom>
            <a:avLst/>
            <a:gdLst>
              <a:gd name="connsiteX0" fmla="*/ 0 w 1674564"/>
              <a:gd name="connsiteY0" fmla="*/ 936434 h 2425547"/>
              <a:gd name="connsiteX1" fmla="*/ 705079 w 1674564"/>
              <a:gd name="connsiteY1" fmla="*/ 2269475 h 2425547"/>
              <a:gd name="connsiteX2" fmla="*/ 1674564 w 1674564"/>
              <a:gd name="connsiteY2" fmla="*/ 0 h 242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4564" h="2425547">
                <a:moveTo>
                  <a:pt x="0" y="936434"/>
                </a:moveTo>
                <a:cubicBezTo>
                  <a:pt x="212992" y="1680990"/>
                  <a:pt x="425985" y="2425547"/>
                  <a:pt x="705079" y="2269475"/>
                </a:cubicBezTo>
                <a:cubicBezTo>
                  <a:pt x="984173" y="2113403"/>
                  <a:pt x="1329368" y="1056701"/>
                  <a:pt x="1674564" y="0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Полилиния 28"/>
          <p:cNvSpPr/>
          <p:nvPr/>
        </p:nvSpPr>
        <p:spPr bwMode="auto">
          <a:xfrm>
            <a:off x="3042593" y="2749847"/>
            <a:ext cx="1394619" cy="1944217"/>
          </a:xfrm>
          <a:custGeom>
            <a:avLst/>
            <a:gdLst>
              <a:gd name="connsiteX0" fmla="*/ 1696598 w 1696598"/>
              <a:gd name="connsiteY0" fmla="*/ 892367 h 2363119"/>
              <a:gd name="connsiteX1" fmla="*/ 1002535 w 1696598"/>
              <a:gd name="connsiteY1" fmla="*/ 2214391 h 2363119"/>
              <a:gd name="connsiteX2" fmla="*/ 0 w 1696598"/>
              <a:gd name="connsiteY2" fmla="*/ 0 h 2363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96598" h="2363119">
                <a:moveTo>
                  <a:pt x="1696598" y="892367"/>
                </a:moveTo>
                <a:cubicBezTo>
                  <a:pt x="1490949" y="1627743"/>
                  <a:pt x="1285301" y="2363119"/>
                  <a:pt x="1002535" y="2214391"/>
                </a:cubicBezTo>
                <a:cubicBezTo>
                  <a:pt x="719769" y="2065663"/>
                  <a:pt x="359884" y="1032831"/>
                  <a:pt x="0" y="0"/>
                </a:cubicBez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997892" y="1501635"/>
            <a:ext cx="23952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ru-RU" sz="2800" b="1" i="1" dirty="0">
                <a:cs typeface="Times New Roman" pitchFamily="18" charset="0"/>
              </a:rPr>
              <a:t>у</a:t>
            </a:r>
            <a:r>
              <a:rPr kumimoji="1"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ru-RU" sz="2800" b="1" i="1" dirty="0">
                <a:cs typeface="Times New Roman" pitchFamily="18" charset="0"/>
              </a:rPr>
              <a:t>=</a:t>
            </a:r>
            <a:r>
              <a:rPr kumimoji="1"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ru-RU" sz="2800" b="1" i="1" dirty="0">
                <a:cs typeface="Times New Roman" pitchFamily="18" charset="0"/>
              </a:rPr>
              <a:t>х</a:t>
            </a:r>
            <a:r>
              <a:rPr kumimoji="1" lang="en-US" sz="2800" b="1" i="1" dirty="0">
                <a:latin typeface="Times New Roman" pitchFamily="18" charset="0"/>
                <a:cs typeface="Times New Roman" pitchFamily="18" charset="0"/>
              </a:rPr>
              <a:t>²</a:t>
            </a:r>
            <a:r>
              <a:rPr kumimoji="1" lang="ru-RU" sz="2800" b="1" i="1" dirty="0">
                <a:cs typeface="Times New Roman" pitchFamily="18" charset="0"/>
              </a:rPr>
              <a:t> - </a:t>
            </a:r>
            <a:r>
              <a:rPr kumimoji="1" lang="en-US" sz="2800" b="1" i="1" dirty="0">
                <a:cs typeface="Times New Roman" pitchFamily="18" charset="0"/>
              </a:rPr>
              <a:t>4</a:t>
            </a:r>
            <a:r>
              <a:rPr kumimoji="1" lang="en-US" sz="2800" b="1" i="1" dirty="0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kumimoji="1" lang="ru-RU" sz="2800" b="1" i="1" dirty="0">
                <a:cs typeface="Times New Roman" pitchFamily="18" charset="0"/>
              </a:rPr>
              <a:t>х</a:t>
            </a:r>
            <a:r>
              <a:rPr kumimoji="1" lang="en-US" sz="2800" b="1" i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kumimoji="1" lang="ru-RU" sz="2800" b="1" i="1" dirty="0">
                <a:cs typeface="Times New Roman" pitchFamily="18" charset="0"/>
              </a:rPr>
              <a:t> </a:t>
            </a:r>
            <a:r>
              <a:rPr kumimoji="1" lang="en-US" sz="2800" b="1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kumimoji="1" lang="en-US" sz="2800" b="1" i="1" dirty="0" smtClean="0">
                <a:cs typeface="Times New Roman" pitchFamily="18" charset="0"/>
              </a:rPr>
              <a:t>3</a:t>
            </a:r>
            <a:endParaRPr lang="ru-RU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44985" y="4374974"/>
            <a:ext cx="372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52742" y="4355510"/>
            <a:ext cx="372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367642" y="675756"/>
                <a:ext cx="612068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/>
                <a:r>
                  <a:rPr lang="ru-RU" dirty="0" smtClean="0">
                    <a:ea typeface="Times New Roman" panose="02020603050405020304" pitchFamily="18" charset="0"/>
                  </a:rPr>
                  <a:t>2. При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≥0</m:t>
                    </m:r>
                  </m:oMath>
                </a14:m>
                <a:r>
                  <a:rPr lang="ru-RU" dirty="0">
                    <a:ea typeface="Times New Roman" panose="02020603050405020304" pitchFamily="18" charset="0"/>
                  </a:rPr>
                  <a:t> график сохраняется, а при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&lt;0</m:t>
                    </m:r>
                  </m:oMath>
                </a14:m>
                <a:r>
                  <a:rPr lang="ru-RU" dirty="0">
                    <a:ea typeface="Times New Roman" panose="02020603050405020304" pitchFamily="18" charset="0"/>
                  </a:rPr>
                  <a:t> отражает построенную часть симметрично относительно оси </a:t>
                </a:r>
                <a:r>
                  <a:rPr lang="ru-RU" i="1" dirty="0">
                    <a:ea typeface="Times New Roman" panose="02020603050405020304" pitchFamily="18" charset="0"/>
                  </a:rPr>
                  <a:t>ОУ.</a:t>
                </a:r>
                <a:endParaRPr lang="ru-RU" dirty="0">
                  <a:effectLst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642" y="675756"/>
                <a:ext cx="6120680" cy="646331"/>
              </a:xfrm>
              <a:prstGeom prst="rect">
                <a:avLst/>
              </a:prstGeom>
              <a:blipFill>
                <a:blip r:embed="rId3"/>
                <a:stretch>
                  <a:fillRect l="-797" t="-5660" r="-896" b="-141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367642" y="287543"/>
                <a:ext cx="407803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 smtClean="0">
                    <a:ea typeface="Times New Roman" panose="02020603050405020304" pitchFamily="18" charset="0"/>
                  </a:rPr>
                  <a:t>1. Построить </a:t>
                </a:r>
                <a:r>
                  <a:rPr lang="ru-RU" dirty="0">
                    <a:ea typeface="Times New Roman" panose="02020603050405020304" pitchFamily="18" charset="0"/>
                  </a:rPr>
                  <a:t>график функции </a:t>
                </a:r>
                <a14:m>
                  <m:oMath xmlns:m="http://schemas.openxmlformats.org/officeDocument/2006/math"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ru-RU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ru-RU" dirty="0" smtClean="0"/>
                  <a:t>)</a:t>
                </a:r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642" y="287543"/>
                <a:ext cx="4078039" cy="369332"/>
              </a:xfrm>
              <a:prstGeom prst="rect">
                <a:avLst/>
              </a:prstGeom>
              <a:blipFill>
                <a:blip r:embed="rId4"/>
                <a:stretch>
                  <a:fillRect l="-1196" t="-8197" r="-448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4293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/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304" y="2026498"/>
            <a:ext cx="3603048" cy="3603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1904486"/>
            <a:ext cx="188992" cy="3700593"/>
          </a:xfrm>
          <a:prstGeom prst="rect">
            <a:avLst/>
          </a:prstGeom>
        </p:spPr>
      </p:pic>
      <p:sp>
        <p:nvSpPr>
          <p:cNvPr id="30" name="Полилиния 29"/>
          <p:cNvSpPr/>
          <p:nvPr/>
        </p:nvSpPr>
        <p:spPr>
          <a:xfrm>
            <a:off x="2911599" y="2419826"/>
            <a:ext cx="530433" cy="1623574"/>
          </a:xfrm>
          <a:custGeom>
            <a:avLst/>
            <a:gdLst>
              <a:gd name="connsiteX0" fmla="*/ 0 w 685800"/>
              <a:gd name="connsiteY0" fmla="*/ 0 h 1626577"/>
              <a:gd name="connsiteX1" fmla="*/ 685800 w 685800"/>
              <a:gd name="connsiteY1" fmla="*/ 1626577 h 1626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5800" h="1626577">
                <a:moveTo>
                  <a:pt x="0" y="0"/>
                </a:moveTo>
                <a:lnTo>
                  <a:pt x="685800" y="1626577"/>
                </a:ln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 стрелкой 30"/>
          <p:cNvCxnSpPr/>
          <p:nvPr/>
        </p:nvCxnSpPr>
        <p:spPr>
          <a:xfrm flipV="1">
            <a:off x="2055217" y="4017012"/>
            <a:ext cx="3539135" cy="95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Рисунок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4771" y="2440013"/>
            <a:ext cx="481626" cy="1603387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5313424" y="3986234"/>
            <a:ext cx="288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x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11927" y="1953771"/>
            <a:ext cx="174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у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312577" y="4017012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51707" y="4017012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7" name="Полилиния 36"/>
          <p:cNvSpPr/>
          <p:nvPr/>
        </p:nvSpPr>
        <p:spPr>
          <a:xfrm>
            <a:off x="3457556" y="3621367"/>
            <a:ext cx="720970" cy="413310"/>
          </a:xfrm>
          <a:custGeom>
            <a:avLst/>
            <a:gdLst>
              <a:gd name="connsiteX0" fmla="*/ 0 w 720970"/>
              <a:gd name="connsiteY0" fmla="*/ 386933 h 413310"/>
              <a:gd name="connsiteX1" fmla="*/ 378070 w 720970"/>
              <a:gd name="connsiteY1" fmla="*/ 72 h 413310"/>
              <a:gd name="connsiteX2" fmla="*/ 720970 w 720970"/>
              <a:gd name="connsiteY2" fmla="*/ 413310 h 41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0970" h="413310">
                <a:moveTo>
                  <a:pt x="0" y="386933"/>
                </a:moveTo>
                <a:cubicBezTo>
                  <a:pt x="128954" y="191304"/>
                  <a:pt x="257908" y="-4324"/>
                  <a:pt x="378070" y="72"/>
                </a:cubicBezTo>
                <a:cubicBezTo>
                  <a:pt x="498232" y="4468"/>
                  <a:pt x="609601" y="208889"/>
                  <a:pt x="720970" y="413310"/>
                </a:cubicBez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2512995" y="562606"/>
                <a:ext cx="43049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kumimoji="1" lang="ru-RU" sz="2400" b="1" i="1" dirty="0">
                          <a:cs typeface="Times New Roman" pitchFamily="18" charset="0"/>
                        </a:rPr>
                        <m:t>х</m:t>
                      </m:r>
                      <m:r>
                        <m:rPr>
                          <m:nor/>
                        </m:rPr>
                        <a:rPr kumimoji="1" lang="en-US" sz="2400" b="1" i="1" dirty="0">
                          <a:latin typeface="Times New Roman" pitchFamily="18" charset="0"/>
                          <a:cs typeface="Times New Roman" pitchFamily="18" charset="0"/>
                        </a:rPr>
                        <m:t>²</m:t>
                      </m:r>
                      <m:r>
                        <m:rPr>
                          <m:nor/>
                        </m:rPr>
                        <a:rPr kumimoji="1" lang="ru-RU" sz="2400" b="1" i="1" dirty="0">
                          <a:cs typeface="Times New Roman" pitchFamily="18" charset="0"/>
                        </a:rPr>
                        <m:t> −</m:t>
                      </m:r>
                      <m:r>
                        <m:rPr>
                          <m:nor/>
                        </m:rPr>
                        <a:rPr kumimoji="1" lang="ru-RU" sz="2400" b="1" i="1" dirty="0" smtClean="0">
                          <a:cs typeface="Times New Roman" pitchFamily="18" charset="0"/>
                        </a:rPr>
                        <m:t> 4х </m:t>
                      </m:r>
                      <m:r>
                        <m:rPr>
                          <m:nor/>
                        </m:rPr>
                        <a:rPr kumimoji="1" lang="en-US" sz="24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m:t>+ </m:t>
                      </m:r>
                      <m:r>
                        <m:rPr>
                          <m:nor/>
                        </m:rPr>
                        <a:rPr kumimoji="1" lang="ru-RU" sz="2400" b="1" i="1" dirty="0" smtClean="0">
                          <a:cs typeface="Times New Roman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kumimoji="1" lang="en-US" sz="2400" b="1" dirty="0">
                          <a:latin typeface="Times New Roman" pitchFamily="18" charset="0"/>
                          <a:cs typeface="Times New Roman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kumimoji="1" lang="ru-RU" sz="2400" b="1" dirty="0"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ru-RU" sz="2400" b="1" dirty="0">
                          <a:cs typeface="Times New Roman" pitchFamily="18" charset="0"/>
                        </a:rPr>
                        <m:t>х</m:t>
                      </m:r>
                      <m:r>
                        <m:rPr>
                          <m:nor/>
                        </m:rPr>
                        <a:rPr lang="ru-RU" sz="2400" dirty="0">
                          <a:solidFill>
                            <a:srgbClr val="333333"/>
                          </a:solidFill>
                          <a:latin typeface="YS Text"/>
                        </a:rPr>
                        <m:t> </m:t>
                      </m:r>
                      <m:r>
                        <m:rPr>
                          <m:nor/>
                        </m:rPr>
                        <a:rPr lang="ru-RU" sz="2400" b="1" dirty="0">
                          <a:solidFill>
                            <a:srgbClr val="333333"/>
                          </a:solidFill>
                          <a:latin typeface="YS Text"/>
                        </a:rPr>
                        <m:t>∈</m:t>
                      </m:r>
                      <m:r>
                        <m:rPr>
                          <m:nor/>
                        </m:rPr>
                        <a:rPr lang="ru-RU" sz="2400" b="1" dirty="0"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ru-RU" sz="2400" dirty="0">
                          <a:solidFill>
                            <a:srgbClr val="333333"/>
                          </a:solidFill>
                          <a:latin typeface="YS Text"/>
                        </a:rPr>
                        <m:t>(</m:t>
                      </m:r>
                      <m:r>
                        <a:rPr lang="ru-RU" sz="2400" i="1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−</m:t>
                      </m:r>
                      <m:r>
                        <m:rPr>
                          <m:nor/>
                        </m:rPr>
                        <a:rPr lang="ru-RU" sz="2400" dirty="0">
                          <a:solidFill>
                            <a:srgbClr val="333333"/>
                          </a:solidFill>
                          <a:latin typeface="YS Text"/>
                        </a:rPr>
                        <m:t>∞;</m:t>
                      </m:r>
                      <m:r>
                        <a:rPr lang="ru-RU" sz="2400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1</m:t>
                      </m:r>
                      <m:r>
                        <a:rPr lang="be-BY" sz="2400" i="1">
                          <a:solidFill>
                            <a:prstClr val="black"/>
                          </a:solidFill>
                          <a:latin typeface="Cambria Math"/>
                          <a:ea typeface="Calibri"/>
                          <a:cs typeface="Times New Roman"/>
                        </a:rPr>
                        <m:t>]</m:t>
                      </m:r>
                      <m:r>
                        <m:rPr>
                          <m:nor/>
                        </m:rPr>
                        <a:rPr lang="ru-RU" sz="2400">
                          <a:solidFill>
                            <a:srgbClr val="222222"/>
                          </a:solidFill>
                          <a:latin typeface="times new roman"/>
                        </a:rPr>
                        <m:t>⋃</m:t>
                      </m:r>
                      <m:r>
                        <a:rPr lang="be-BY" sz="2400" i="1">
                          <a:solidFill>
                            <a:srgbClr val="222222"/>
                          </a:solidFill>
                          <a:latin typeface="Cambria Math"/>
                        </a:rPr>
                        <m:t>[</m:t>
                      </m:r>
                      <m:r>
                        <a:rPr lang="ru-RU" sz="2400" i="1">
                          <a:solidFill>
                            <a:srgbClr val="222222"/>
                          </a:solidFill>
                          <a:latin typeface="Cambria Math"/>
                        </a:rPr>
                        <m:t>3;</m:t>
                      </m:r>
                      <m:r>
                        <m:rPr>
                          <m:nor/>
                        </m:rPr>
                        <a:rPr lang="ru-RU" sz="2400" dirty="0">
                          <a:solidFill>
                            <a:srgbClr val="333333"/>
                          </a:solidFill>
                          <a:latin typeface="YS Text"/>
                        </a:rPr>
                        <m:t>∞</m:t>
                      </m:r>
                      <m:r>
                        <m:rPr>
                          <m:nor/>
                        </m:rPr>
                        <a:rPr lang="ru-RU" sz="2400" dirty="0">
                          <a:solidFill>
                            <a:prstClr val="black"/>
                          </a:solidFill>
                        </a:rPr>
                        <m:t>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2995" y="562606"/>
                <a:ext cx="4304961" cy="461665"/>
              </a:xfrm>
              <a:prstGeom prst="rect">
                <a:avLst/>
              </a:prstGeom>
              <a:blipFill>
                <a:blip r:embed="rId5"/>
                <a:stretch>
                  <a:fillRect r="-142" b="-184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2553630" y="1044815"/>
                <a:ext cx="31822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sz="2400" i="1" dirty="0">
                          <a:solidFill>
                            <a:srgbClr val="FF0000"/>
                          </a:solidFill>
                          <a:cs typeface="Times New Roman" pitchFamily="18" charset="0"/>
                        </a:rPr>
                        <m:t>− </m:t>
                      </m:r>
                      <m:r>
                        <m:rPr>
                          <m:nor/>
                        </m:rPr>
                        <a:rPr kumimoji="1" lang="ru-RU" sz="2400" b="1" i="1" dirty="0">
                          <a:solidFill>
                            <a:srgbClr val="FF0000"/>
                          </a:solidFill>
                          <a:cs typeface="Times New Roman" pitchFamily="18" charset="0"/>
                        </a:rPr>
                        <m:t>х</m:t>
                      </m:r>
                      <m:r>
                        <m:rPr>
                          <m:nor/>
                        </m:rPr>
                        <a:rPr kumimoji="1" lang="en-US" sz="24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m:t>² </m:t>
                      </m:r>
                      <m:r>
                        <m:rPr>
                          <m:nor/>
                        </m:rPr>
                        <a:rPr kumimoji="1" lang="ru-RU" sz="2400" b="1" i="1" dirty="0">
                          <a:solidFill>
                            <a:srgbClr val="FF0000"/>
                          </a:solidFill>
                          <a:cs typeface="Times New Roman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kumimoji="1" lang="en-US" sz="24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kumimoji="1" lang="ru-RU" sz="2400" b="1" i="1" dirty="0">
                          <a:solidFill>
                            <a:srgbClr val="FF0000"/>
                          </a:solidFill>
                          <a:cs typeface="Times New Roman" pitchFamily="18" charset="0"/>
                        </a:rPr>
                        <m:t>4х −</m:t>
                      </m:r>
                      <m:r>
                        <m:rPr>
                          <m:nor/>
                        </m:rPr>
                        <a:rPr kumimoji="1" lang="en-US" sz="24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kumimoji="1" lang="ru-RU" sz="2400" b="1" i="1" dirty="0">
                          <a:solidFill>
                            <a:srgbClr val="FF0000"/>
                          </a:solidFill>
                          <a:cs typeface="Times New Roman" pitchFamily="18" charset="0"/>
                        </a:rPr>
                        <m:t>3</m:t>
                      </m:r>
                      <m:r>
                        <a:rPr kumimoji="1" lang="ru-RU" sz="2400" i="1" dirty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kumimoji="1" lang="ru-RU" sz="2400" b="1" dirty="0">
                          <a:solidFill>
                            <a:srgbClr val="FF0000"/>
                          </a:solidFill>
                          <a:latin typeface="Cambria Math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ru-RU" sz="2400" b="1" dirty="0">
                          <a:solidFill>
                            <a:srgbClr val="FF0000"/>
                          </a:solidFill>
                          <a:cs typeface="Times New Roman" pitchFamily="18" charset="0"/>
                        </a:rPr>
                        <m:t>х</m:t>
                      </m:r>
                      <m:r>
                        <m:rPr>
                          <m:nor/>
                        </m:rPr>
                        <a:rPr lang="ru-RU" sz="2400" b="1" dirty="0">
                          <a:solidFill>
                            <a:srgbClr val="FF0000"/>
                          </a:solidFill>
                          <a:latin typeface="YS Text"/>
                        </a:rPr>
                        <m:t> ∈(1;3)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3630" y="1044815"/>
                <a:ext cx="3182281" cy="461665"/>
              </a:xfrm>
              <a:prstGeom prst="rect">
                <a:avLst/>
              </a:prstGeom>
              <a:blipFill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2809219" y="1389463"/>
            <a:ext cx="24849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2800" b="1" i="1" dirty="0"/>
              <a:t>у = </a:t>
            </a:r>
            <a:r>
              <a:rPr kumimoji="1" lang="en-US" sz="2800" b="1" i="1" dirty="0">
                <a:latin typeface="Times New Roman" pitchFamily="18" charset="0"/>
              </a:rPr>
              <a:t>|</a:t>
            </a:r>
            <a:r>
              <a:rPr kumimoji="1" lang="ru-RU" sz="2800" b="1" i="1" dirty="0">
                <a:cs typeface="Times New Roman" pitchFamily="18" charset="0"/>
              </a:rPr>
              <a:t> х</a:t>
            </a:r>
            <a:r>
              <a:rPr kumimoji="1" lang="en-US" sz="2800" b="1" i="1" dirty="0">
                <a:latin typeface="Times New Roman" pitchFamily="18" charset="0"/>
                <a:cs typeface="Times New Roman" pitchFamily="18" charset="0"/>
              </a:rPr>
              <a:t>²</a:t>
            </a:r>
            <a:r>
              <a:rPr kumimoji="1" lang="ru-RU" sz="2800" b="1" i="1" dirty="0">
                <a:cs typeface="Times New Roman" pitchFamily="18" charset="0"/>
              </a:rPr>
              <a:t> - </a:t>
            </a:r>
            <a:r>
              <a:rPr kumimoji="1" lang="ru-RU" sz="2800" b="1" i="1" dirty="0" smtClean="0">
                <a:cs typeface="Times New Roman" pitchFamily="18" charset="0"/>
              </a:rPr>
              <a:t>4х </a:t>
            </a:r>
            <a:r>
              <a:rPr kumimoji="1" lang="en-US" sz="2800" b="1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kumimoji="1" lang="ru-RU" sz="2800" b="1" i="1" dirty="0" smtClean="0">
                <a:cs typeface="Times New Roman" pitchFamily="18" charset="0"/>
              </a:rPr>
              <a:t>3</a:t>
            </a:r>
            <a:r>
              <a:rPr kumimoji="1" lang="en-US" sz="2800" b="1" i="1" dirty="0" smtClean="0">
                <a:latin typeface="Times New Roman" pitchFamily="18" charset="0"/>
              </a:rPr>
              <a:t>|</a:t>
            </a:r>
            <a:endParaRPr kumimoji="1"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191819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" grpId="0" animBg="1"/>
      <p:bldP spid="38" grpId="0"/>
      <p:bldP spid="3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5"/>
          <p:cNvGraphicFramePr>
            <a:graphicFrameLocks noChangeAspect="1"/>
          </p:cNvGraphicFramePr>
          <p:nvPr>
            <p:extLst/>
          </p:nvPr>
        </p:nvGraphicFramePr>
        <p:xfrm>
          <a:off x="468313" y="1563977"/>
          <a:ext cx="7993062" cy="460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GraphC" r:id="rId3" imgW="4762500" imgH="2743200" progId="GraphCtrl.Document">
                  <p:embed/>
                </p:oleObj>
              </mc:Choice>
              <mc:Fallback>
                <p:oleObj name="GraphC" r:id="rId3" imgW="4762500" imgH="2743200" progId="GraphCtrl.Document">
                  <p:embed/>
                  <p:pic>
                    <p:nvPicPr>
                      <p:cNvPr id="10242" name="Object 5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563977"/>
                        <a:ext cx="7993062" cy="4603750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838" name="Freeform 6"/>
          <p:cNvSpPr>
            <a:spLocks/>
          </p:cNvSpPr>
          <p:nvPr/>
        </p:nvSpPr>
        <p:spPr bwMode="auto">
          <a:xfrm flipV="1">
            <a:off x="4625686" y="3356990"/>
            <a:ext cx="667039" cy="263304"/>
          </a:xfrm>
          <a:custGeom>
            <a:avLst/>
            <a:gdLst>
              <a:gd name="T0" fmla="*/ 0 w 1089"/>
              <a:gd name="T1" fmla="*/ 0 h 681"/>
              <a:gd name="T2" fmla="*/ 2147483647 w 1089"/>
              <a:gd name="T3" fmla="*/ 2147483647 h 681"/>
              <a:gd name="T4" fmla="*/ 2147483647 w 1089"/>
              <a:gd name="T5" fmla="*/ 0 h 681"/>
              <a:gd name="T6" fmla="*/ 0 60000 65536"/>
              <a:gd name="T7" fmla="*/ 0 60000 65536"/>
              <a:gd name="T8" fmla="*/ 0 60000 65536"/>
              <a:gd name="T9" fmla="*/ 0 w 1089"/>
              <a:gd name="T10" fmla="*/ 0 h 681"/>
              <a:gd name="T11" fmla="*/ 1089 w 1089"/>
              <a:gd name="T12" fmla="*/ 681 h 6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9" h="681">
                <a:moveTo>
                  <a:pt x="0" y="0"/>
                </a:moveTo>
                <a:cubicBezTo>
                  <a:pt x="159" y="340"/>
                  <a:pt x="318" y="681"/>
                  <a:pt x="499" y="681"/>
                </a:cubicBezTo>
                <a:cubicBezTo>
                  <a:pt x="680" y="681"/>
                  <a:pt x="991" y="114"/>
                  <a:pt x="1089" y="0"/>
                </a:cubicBezTo>
              </a:path>
            </a:pathLst>
          </a:custGeom>
          <a:noFill/>
          <a:ln w="25400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ru-RU" dirty="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0839" name="Line 7"/>
          <p:cNvSpPr>
            <a:spLocks noChangeShapeType="1"/>
          </p:cNvSpPr>
          <p:nvPr/>
        </p:nvSpPr>
        <p:spPr bwMode="auto">
          <a:xfrm flipV="1">
            <a:off x="5292725" y="2132855"/>
            <a:ext cx="503411" cy="158348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ru-RU" dirty="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0840" name="Line 8"/>
          <p:cNvSpPr>
            <a:spLocks noChangeShapeType="1"/>
          </p:cNvSpPr>
          <p:nvPr/>
        </p:nvSpPr>
        <p:spPr bwMode="auto">
          <a:xfrm flipH="1" flipV="1">
            <a:off x="4122275" y="2071638"/>
            <a:ext cx="528028" cy="154865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ru-RU" dirty="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20842" name="Freeform 10"/>
          <p:cNvSpPr>
            <a:spLocks/>
          </p:cNvSpPr>
          <p:nvPr/>
        </p:nvSpPr>
        <p:spPr bwMode="auto">
          <a:xfrm>
            <a:off x="4650303" y="3620294"/>
            <a:ext cx="667040" cy="384770"/>
          </a:xfrm>
          <a:custGeom>
            <a:avLst/>
            <a:gdLst>
              <a:gd name="T0" fmla="*/ 0 w 1089"/>
              <a:gd name="T1" fmla="*/ 0 h 681"/>
              <a:gd name="T2" fmla="*/ 2147483647 w 1089"/>
              <a:gd name="T3" fmla="*/ 2147483647 h 681"/>
              <a:gd name="T4" fmla="*/ 2147483647 w 1089"/>
              <a:gd name="T5" fmla="*/ 0 h 681"/>
              <a:gd name="T6" fmla="*/ 0 60000 65536"/>
              <a:gd name="T7" fmla="*/ 0 60000 65536"/>
              <a:gd name="T8" fmla="*/ 0 60000 65536"/>
              <a:gd name="T9" fmla="*/ 0 w 1089"/>
              <a:gd name="T10" fmla="*/ 0 h 681"/>
              <a:gd name="T11" fmla="*/ 1089 w 1089"/>
              <a:gd name="T12" fmla="*/ 681 h 6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9" h="681">
                <a:moveTo>
                  <a:pt x="0" y="0"/>
                </a:moveTo>
                <a:cubicBezTo>
                  <a:pt x="159" y="340"/>
                  <a:pt x="318" y="681"/>
                  <a:pt x="499" y="681"/>
                </a:cubicBezTo>
                <a:cubicBezTo>
                  <a:pt x="680" y="681"/>
                  <a:pt x="991" y="114"/>
                  <a:pt x="1089" y="0"/>
                </a:cubicBezTo>
              </a:path>
            </a:pathLst>
          </a:custGeom>
          <a:noFill/>
          <a:ln w="25400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ru-RU" dirty="0" smtClean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0249" name="Rectangle 11"/>
          <p:cNvSpPr>
            <a:spLocks noChangeArrowheads="1"/>
          </p:cNvSpPr>
          <p:nvPr/>
        </p:nvSpPr>
        <p:spPr bwMode="auto">
          <a:xfrm>
            <a:off x="468313" y="0"/>
            <a:ext cx="8496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3200" b="1" dirty="0" smtClean="0">
                <a:solidFill>
                  <a:srgbClr val="FF0000"/>
                </a:solidFill>
                <a:latin typeface="Times New Roman" pitchFamily="18" charset="0"/>
              </a:rPr>
              <a:t>Построить график функции у = </a:t>
            </a:r>
            <a:r>
              <a:rPr kumimoji="1"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|</a:t>
            </a:r>
            <a:r>
              <a:rPr kumimoji="1"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х</a:t>
            </a:r>
            <a:r>
              <a:rPr kumimoji="1"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²</a:t>
            </a:r>
            <a:r>
              <a:rPr kumimoji="1"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- 4х </a:t>
            </a:r>
            <a:r>
              <a:rPr kumimoji="1"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kumimoji="1"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kumimoji="1" 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|</a:t>
            </a:r>
            <a:endParaRPr kumimoji="1" lang="ru-RU" sz="3200" b="1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20847" name="Rectangle 15"/>
          <p:cNvSpPr>
            <a:spLocks noChangeArrowheads="1"/>
          </p:cNvSpPr>
          <p:nvPr/>
        </p:nvSpPr>
        <p:spPr bwMode="auto">
          <a:xfrm>
            <a:off x="250825" y="549275"/>
            <a:ext cx="3529013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</a:rPr>
              <a:t>1.Построим график функции</a:t>
            </a:r>
            <a:r>
              <a:rPr lang="ru-RU" sz="2000" i="1" dirty="0" smtClean="0">
                <a:solidFill>
                  <a:srgbClr val="FF99FF"/>
                </a:solidFill>
                <a:latin typeface="Times New Roman" pitchFamily="18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2000" b="1" i="1" dirty="0" smtClean="0">
                <a:solidFill>
                  <a:prstClr val="black"/>
                </a:solidFill>
                <a:latin typeface="Times New Roman" pitchFamily="18" charset="0"/>
              </a:rPr>
              <a:t>у =</a:t>
            </a:r>
            <a:r>
              <a:rPr kumimoji="1" lang="en-US" sz="2000" b="1" i="1" dirty="0" smtClean="0">
                <a:solidFill>
                  <a:prstClr val="black"/>
                </a:solidFill>
                <a:latin typeface="Times New Roman" pitchFamily="18" charset="0"/>
              </a:rPr>
              <a:t> </a:t>
            </a:r>
            <a:r>
              <a:rPr kumimoji="1" lang="ru-RU" sz="2000" b="1" i="1" dirty="0" smtClean="0">
                <a:solidFill>
                  <a:prstClr val="black"/>
                </a:solidFill>
                <a:latin typeface="Times New Roman" pitchFamily="18" charset="0"/>
              </a:rPr>
              <a:t>х</a:t>
            </a:r>
            <a:r>
              <a:rPr kumimoji="1" lang="en-US" sz="2000" b="1" i="1" dirty="0" smtClean="0">
                <a:solidFill>
                  <a:prstClr val="black"/>
                </a:solidFill>
                <a:latin typeface="Times New Roman" pitchFamily="18" charset="0"/>
              </a:rPr>
              <a:t>²</a:t>
            </a:r>
            <a:r>
              <a:rPr kumimoji="1" lang="ru-RU" sz="2000" b="1" i="1" dirty="0" smtClean="0">
                <a:solidFill>
                  <a:prstClr val="black"/>
                </a:solidFill>
                <a:latin typeface="Times New Roman" pitchFamily="18" charset="0"/>
              </a:rPr>
              <a:t> - 4х +3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i="1" dirty="0" smtClean="0">
              <a:solidFill>
                <a:srgbClr val="FF99FF"/>
              </a:solidFill>
              <a:latin typeface="Times New Roman" pitchFamily="18" charset="0"/>
            </a:endParaRPr>
          </a:p>
        </p:txBody>
      </p:sp>
      <p:sp>
        <p:nvSpPr>
          <p:cNvPr id="120848" name="Text Box 16"/>
          <p:cNvSpPr txBox="1">
            <a:spLocks noChangeArrowheads="1"/>
          </p:cNvSpPr>
          <p:nvPr/>
        </p:nvSpPr>
        <p:spPr bwMode="auto">
          <a:xfrm>
            <a:off x="3779838" y="692150"/>
            <a:ext cx="53641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5000"/>
              <a:buFont typeface="Wingdings" pitchFamily="2" charset="2"/>
              <a:buNone/>
            </a:pPr>
            <a:r>
              <a:rPr kumimoji="0" lang="ru-RU" dirty="0" smtClean="0">
                <a:solidFill>
                  <a:prstClr val="black"/>
                </a:solidFill>
              </a:rPr>
              <a:t>2</a:t>
            </a:r>
            <a:r>
              <a:rPr kumimoji="0" lang="ru-RU" sz="2000" dirty="0" smtClean="0">
                <a:solidFill>
                  <a:prstClr val="black"/>
                </a:solidFill>
              </a:rPr>
              <a:t>. Участки графика, расположенные в нижней полуплоскости, отображаем симметрично относительно оси ОХ. </a:t>
            </a:r>
            <a:endParaRPr lang="ru-RU" dirty="0" smtClean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99592" y="6381328"/>
            <a:ext cx="1404552" cy="62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lvl="0" indent="-342900">
              <a:lnSpc>
                <a:spcPct val="70000"/>
              </a:lnSpc>
              <a:spcBef>
                <a:spcPct val="20000"/>
              </a:spcBef>
              <a:defRPr/>
            </a:pPr>
            <a:r>
              <a:rPr lang="en-US" sz="24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способ.</a:t>
            </a:r>
          </a:p>
          <a:p>
            <a:r>
              <a:rPr lang="be-BY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19887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208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1208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3000"/>
                                        <p:tgtEl>
                                          <p:spTgt spid="120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3000"/>
                                        <p:tgtEl>
                                          <p:spTgt spid="12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4" dur="30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" dur="1000"/>
                                        <p:tgtEl>
                                          <p:spTgt spid="120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30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7" dur="1000"/>
                                        <p:tgtEl>
                                          <p:spTgt spid="1208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8" grpId="0" animBg="1"/>
      <p:bldP spid="120839" grpId="0" animBg="1"/>
      <p:bldP spid="120840" grpId="0" animBg="1"/>
      <p:bldP spid="120842" grpId="0" animBg="1"/>
      <p:bldP spid="120842" grpId="1" animBg="1"/>
      <p:bldP spid="1208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304" y="2043119"/>
            <a:ext cx="3603048" cy="3603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1215" y="1913150"/>
            <a:ext cx="188992" cy="3700593"/>
          </a:xfrm>
          <a:prstGeom prst="rect">
            <a:avLst/>
          </a:prstGeom>
        </p:spPr>
      </p:pic>
      <p:sp>
        <p:nvSpPr>
          <p:cNvPr id="30" name="Полилиния 29"/>
          <p:cNvSpPr/>
          <p:nvPr/>
        </p:nvSpPr>
        <p:spPr>
          <a:xfrm>
            <a:off x="3760164" y="2816733"/>
            <a:ext cx="358280" cy="1200279"/>
          </a:xfrm>
          <a:custGeom>
            <a:avLst/>
            <a:gdLst>
              <a:gd name="connsiteX0" fmla="*/ 0 w 685800"/>
              <a:gd name="connsiteY0" fmla="*/ 0 h 1626577"/>
              <a:gd name="connsiteX1" fmla="*/ 685800 w 685800"/>
              <a:gd name="connsiteY1" fmla="*/ 1626577 h 1626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5800" h="1626577">
                <a:moveTo>
                  <a:pt x="0" y="0"/>
                </a:moveTo>
                <a:lnTo>
                  <a:pt x="685800" y="1626577"/>
                </a:ln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 flipV="1">
            <a:off x="2055217" y="4017012"/>
            <a:ext cx="3539135" cy="95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Рисунок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7713" y="2852935"/>
            <a:ext cx="397937" cy="1189983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5313424" y="3986234"/>
            <a:ext cx="288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/>
                <a:ea typeface="+mn-ea"/>
                <a:cs typeface="+mn-cs"/>
              </a:rPr>
              <a:t>x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111927" y="1953771"/>
            <a:ext cx="174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у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39304" y="4047789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694738" y="4017012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7" name="Полилиния 36"/>
          <p:cNvSpPr/>
          <p:nvPr/>
        </p:nvSpPr>
        <p:spPr>
          <a:xfrm>
            <a:off x="4144770" y="3604178"/>
            <a:ext cx="720970" cy="413310"/>
          </a:xfrm>
          <a:custGeom>
            <a:avLst/>
            <a:gdLst>
              <a:gd name="connsiteX0" fmla="*/ 0 w 720970"/>
              <a:gd name="connsiteY0" fmla="*/ 386933 h 413310"/>
              <a:gd name="connsiteX1" fmla="*/ 378070 w 720970"/>
              <a:gd name="connsiteY1" fmla="*/ 72 h 413310"/>
              <a:gd name="connsiteX2" fmla="*/ 720970 w 720970"/>
              <a:gd name="connsiteY2" fmla="*/ 413310 h 41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0970" h="413310">
                <a:moveTo>
                  <a:pt x="0" y="386933"/>
                </a:moveTo>
                <a:cubicBezTo>
                  <a:pt x="128954" y="191304"/>
                  <a:pt x="257908" y="-4324"/>
                  <a:pt x="378070" y="72"/>
                </a:cubicBezTo>
                <a:cubicBezTo>
                  <a:pt x="498232" y="4468"/>
                  <a:pt x="609601" y="208889"/>
                  <a:pt x="720970" y="413310"/>
                </a:cubicBez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88201" y="767958"/>
            <a:ext cx="41008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ru-RU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</a:rPr>
              <a:t>у = </a:t>
            </a:r>
            <a:r>
              <a:rPr kumimoji="1" lang="en-US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|</a:t>
            </a:r>
            <a:r>
              <a:rPr kumimoji="1" lang="ru-RU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 х</a:t>
            </a:r>
            <a:r>
              <a:rPr kumimoji="1" lang="en-US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²</a:t>
            </a:r>
            <a:r>
              <a:rPr kumimoji="1" lang="ru-RU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 - </a:t>
            </a:r>
            <a:r>
              <a:rPr kumimoji="1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4│х│ </a:t>
            </a:r>
            <a:r>
              <a:rPr kumimoji="1" lang="en-US" sz="40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+ </a:t>
            </a:r>
            <a:r>
              <a:rPr kumimoji="1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itchFamily="18" charset="0"/>
              </a:rPr>
              <a:t>3</a:t>
            </a:r>
            <a:r>
              <a:rPr kumimoji="1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</a:rPr>
              <a:t>|</a:t>
            </a:r>
            <a:endParaRPr kumimoji="1" lang="ru-RU" sz="4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5114" y="2473032"/>
            <a:ext cx="481626" cy="1603387"/>
          </a:xfrm>
          <a:prstGeom prst="rect">
            <a:avLst/>
          </a:prstGeom>
        </p:spPr>
      </p:pic>
      <p:sp>
        <p:nvSpPr>
          <p:cNvPr id="16" name="Полилиния 15"/>
          <p:cNvSpPr/>
          <p:nvPr/>
        </p:nvSpPr>
        <p:spPr>
          <a:xfrm>
            <a:off x="2700036" y="3606958"/>
            <a:ext cx="720970" cy="413310"/>
          </a:xfrm>
          <a:custGeom>
            <a:avLst/>
            <a:gdLst>
              <a:gd name="connsiteX0" fmla="*/ 0 w 720970"/>
              <a:gd name="connsiteY0" fmla="*/ 386933 h 413310"/>
              <a:gd name="connsiteX1" fmla="*/ 378070 w 720970"/>
              <a:gd name="connsiteY1" fmla="*/ 72 h 413310"/>
              <a:gd name="connsiteX2" fmla="*/ 720970 w 720970"/>
              <a:gd name="connsiteY2" fmla="*/ 413310 h 41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0970" h="413310">
                <a:moveTo>
                  <a:pt x="0" y="386933"/>
                </a:moveTo>
                <a:cubicBezTo>
                  <a:pt x="128954" y="191304"/>
                  <a:pt x="257908" y="-4324"/>
                  <a:pt x="378070" y="72"/>
                </a:cubicBezTo>
                <a:cubicBezTo>
                  <a:pt x="498232" y="4468"/>
                  <a:pt x="609601" y="208889"/>
                  <a:pt x="720970" y="413310"/>
                </a:cubicBezTo>
              </a:path>
            </a:pathLst>
          </a:cu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" name="Полилиния 16"/>
          <p:cNvSpPr/>
          <p:nvPr/>
        </p:nvSpPr>
        <p:spPr>
          <a:xfrm>
            <a:off x="2055217" y="2525328"/>
            <a:ext cx="646004" cy="1460513"/>
          </a:xfrm>
          <a:custGeom>
            <a:avLst/>
            <a:gdLst>
              <a:gd name="connsiteX0" fmla="*/ 0 w 685800"/>
              <a:gd name="connsiteY0" fmla="*/ 0 h 1626577"/>
              <a:gd name="connsiteX1" fmla="*/ 685800 w 685800"/>
              <a:gd name="connsiteY1" fmla="*/ 1626577 h 1626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85800" h="1626577">
                <a:moveTo>
                  <a:pt x="0" y="0"/>
                </a:moveTo>
                <a:lnTo>
                  <a:pt x="685800" y="1626577"/>
                </a:ln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323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3633707"/>
            <a:ext cx="6984776" cy="3224293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260648"/>
            <a:ext cx="6912768" cy="3067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47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412" y="1268760"/>
            <a:ext cx="4395945" cy="4395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 flipV="1">
            <a:off x="3707904" y="1268760"/>
            <a:ext cx="0" cy="4395945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977579" y="4221088"/>
            <a:ext cx="4395945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олилиния 16"/>
          <p:cNvSpPr/>
          <p:nvPr/>
        </p:nvSpPr>
        <p:spPr>
          <a:xfrm>
            <a:off x="3511218" y="1968500"/>
            <a:ext cx="647544" cy="2251807"/>
          </a:xfrm>
          <a:custGeom>
            <a:avLst/>
            <a:gdLst>
              <a:gd name="connsiteX0" fmla="*/ 0 w 439616"/>
              <a:gd name="connsiteY0" fmla="*/ 0 h 2497016"/>
              <a:gd name="connsiteX1" fmla="*/ 439616 w 439616"/>
              <a:gd name="connsiteY1" fmla="*/ 2497016 h 2497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9616" h="2497016">
                <a:moveTo>
                  <a:pt x="0" y="0"/>
                </a:moveTo>
                <a:lnTo>
                  <a:pt x="439616" y="2497016"/>
                </a:ln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олилиния 20"/>
          <p:cNvSpPr/>
          <p:nvPr/>
        </p:nvSpPr>
        <p:spPr>
          <a:xfrm>
            <a:off x="4132386" y="3717032"/>
            <a:ext cx="881230" cy="520860"/>
          </a:xfrm>
          <a:custGeom>
            <a:avLst/>
            <a:gdLst>
              <a:gd name="connsiteX0" fmla="*/ 0 w 1776046"/>
              <a:gd name="connsiteY0" fmla="*/ 1951995 h 2022333"/>
              <a:gd name="connsiteX1" fmla="*/ 905607 w 1776046"/>
              <a:gd name="connsiteY1" fmla="*/ 103 h 2022333"/>
              <a:gd name="connsiteX2" fmla="*/ 1776046 w 1776046"/>
              <a:gd name="connsiteY2" fmla="*/ 2022333 h 2022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6046" h="2022333">
                <a:moveTo>
                  <a:pt x="0" y="1951995"/>
                </a:moveTo>
                <a:cubicBezTo>
                  <a:pt x="304799" y="970187"/>
                  <a:pt x="609599" y="-11620"/>
                  <a:pt x="905607" y="103"/>
                </a:cubicBezTo>
                <a:cubicBezTo>
                  <a:pt x="1201615" y="11826"/>
                  <a:pt x="1488830" y="1017079"/>
                  <a:pt x="1776046" y="2022333"/>
                </a:cubicBezTo>
              </a:path>
            </a:pathLst>
          </a:cu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олилиния 21"/>
          <p:cNvSpPr/>
          <p:nvPr/>
        </p:nvSpPr>
        <p:spPr>
          <a:xfrm>
            <a:off x="5010339" y="1968500"/>
            <a:ext cx="593835" cy="2282658"/>
          </a:xfrm>
          <a:custGeom>
            <a:avLst/>
            <a:gdLst>
              <a:gd name="connsiteX0" fmla="*/ 0 w 430824"/>
              <a:gd name="connsiteY0" fmla="*/ 2444261 h 2444261"/>
              <a:gd name="connsiteX1" fmla="*/ 430824 w 430824"/>
              <a:gd name="connsiteY1" fmla="*/ 0 h 2444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0824" h="2444261">
                <a:moveTo>
                  <a:pt x="0" y="2444261"/>
                </a:moveTo>
                <a:lnTo>
                  <a:pt x="430824" y="0"/>
                </a:lnTo>
              </a:path>
            </a:pathLst>
          </a:cu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3982344" y="431386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4874318" y="4225184"/>
            <a:ext cx="348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82262" y="124254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6134416" y="420838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6346603" y="1870716"/>
                <a:ext cx="26954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kumimoji="1"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1"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|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sz="28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ru-R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ru-RU" sz="28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ru-RU" sz="2800" i="1">
                        <a:solidFill>
                          <a:schemeClr val="tx1"/>
                        </a:solidFill>
                        <a:latin typeface="Cambria Math"/>
                      </a:rPr>
                      <m:t>+3</m:t>
                    </m:r>
                  </m:oMath>
                </a14:m>
                <a:r>
                  <a:rPr kumimoji="1"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|&gt;</a:t>
                </a:r>
                <a:r>
                  <a:rPr kumimoji="1" lang="ru-RU" sz="2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6603" y="1870716"/>
                <a:ext cx="2695454" cy="523220"/>
              </a:xfrm>
              <a:prstGeom prst="rect">
                <a:avLst/>
              </a:prstGeom>
              <a:blipFill>
                <a:blip r:embed="rId3"/>
                <a:stretch>
                  <a:fillRect l="-1131" t="-12791" r="-1810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7" y="0"/>
            <a:ext cx="6934225" cy="885921"/>
          </a:xfrm>
        </p:spPr>
        <p:txBody>
          <a:bodyPr>
            <a:normAutofit/>
          </a:bodyPr>
          <a:lstStyle/>
          <a:p>
            <a:r>
              <a:rPr lang="ru-RU" altLang="ru-RU" sz="2400" b="1" dirty="0">
                <a:solidFill>
                  <a:srgbClr val="0000FF"/>
                </a:solidFill>
              </a:rPr>
              <a:t>Решите неравенства ,используя график функции</a:t>
            </a:r>
            <a:r>
              <a:rPr lang="ru-RU" altLang="ru-RU" sz="2400" dirty="0">
                <a:solidFill>
                  <a:srgbClr val="0000FF"/>
                </a:solidFill>
              </a:rPr>
              <a:t>:</a:t>
            </a:r>
            <a:r>
              <a:rPr lang="ru-RU" altLang="ru-RU" sz="2400" dirty="0"/>
              <a:t>  </a:t>
            </a:r>
            <a:r>
              <a:rPr lang="en-US" altLang="ru-RU" sz="2400" dirty="0"/>
              <a:t> </a:t>
            </a:r>
            <a:endParaRPr lang="ru-RU" alt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299065" y="2989384"/>
                <a:ext cx="273743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kumimoji="1"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1"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|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sz="28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ru-R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ru-RU" sz="28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ru-RU" sz="2800" i="1">
                        <a:solidFill>
                          <a:schemeClr val="tx1"/>
                        </a:solidFill>
                        <a:latin typeface="Cambria Math"/>
                      </a:rPr>
                      <m:t>+3</m:t>
                    </m:r>
                  </m:oMath>
                </a14:m>
                <a:r>
                  <a:rPr kumimoji="1"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|&lt;</a:t>
                </a:r>
                <a:r>
                  <a:rPr kumimoji="1" lang="ru-RU" sz="2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065" y="2989384"/>
                <a:ext cx="2737431" cy="523220"/>
              </a:xfrm>
              <a:prstGeom prst="rect">
                <a:avLst/>
              </a:prstGeom>
              <a:blipFill>
                <a:blip r:embed="rId4"/>
                <a:stretch>
                  <a:fillRect l="-1114" t="-11628" r="-223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6399166" y="3982174"/>
                <a:ext cx="273743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kumimoji="1"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kumimoji="1"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|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ru-RU" sz="28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ru-RU" sz="2800" i="1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ru-R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ru-RU" sz="280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ru-RU" sz="2800" i="1">
                        <a:solidFill>
                          <a:schemeClr val="tx1"/>
                        </a:solidFill>
                        <a:latin typeface="Cambria Math"/>
                      </a:rPr>
                      <m:t>+3</m:t>
                    </m:r>
                  </m:oMath>
                </a14:m>
                <a:r>
                  <a:rPr kumimoji="1"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|≤</a:t>
                </a:r>
                <a:r>
                  <a:rPr kumimoji="1" lang="ru-RU" sz="280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166" y="3982174"/>
                <a:ext cx="2737431" cy="523220"/>
              </a:xfrm>
              <a:prstGeom prst="rect">
                <a:avLst/>
              </a:prstGeom>
              <a:blipFill>
                <a:blip r:embed="rId5"/>
                <a:stretch>
                  <a:fillRect l="-1336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903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5" grpId="0"/>
      <p:bldP spid="1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6944" y="2069735"/>
            <a:ext cx="3816424" cy="3914595"/>
          </a:xfrm>
          <a:prstGeom prst="rect">
            <a:avLst/>
          </a:prstGeom>
        </p:spPr>
      </p:pic>
      <p:cxnSp>
        <p:nvCxnSpPr>
          <p:cNvPr id="18" name="Прямая со стрелкой 17"/>
          <p:cNvCxnSpPr/>
          <p:nvPr/>
        </p:nvCxnSpPr>
        <p:spPr>
          <a:xfrm>
            <a:off x="2123728" y="4365104"/>
            <a:ext cx="381642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3851920" y="2041337"/>
            <a:ext cx="0" cy="391459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51920" y="1987284"/>
            <a:ext cx="300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637485" y="1343526"/>
            <a:ext cx="2428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1" lang="ru-RU" sz="2800" b="1" i="1" dirty="0">
                <a:solidFill>
                  <a:prstClr val="black"/>
                </a:solidFill>
                <a:cs typeface="Times New Roman" pitchFamily="18" charset="0"/>
              </a:rPr>
              <a:t>х</a:t>
            </a:r>
            <a:r>
              <a:rPr kumimoji="1"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²</a:t>
            </a:r>
            <a:r>
              <a:rPr kumimoji="1" lang="ru-RU" sz="2800" b="1" i="1" dirty="0">
                <a:solidFill>
                  <a:prstClr val="black"/>
                </a:solidFill>
                <a:cs typeface="Times New Roman" pitchFamily="18" charset="0"/>
              </a:rPr>
              <a:t> - </a:t>
            </a:r>
            <a:r>
              <a:rPr kumimoji="1" lang="en-US" sz="2800" b="1" i="1" dirty="0">
                <a:solidFill>
                  <a:prstClr val="black"/>
                </a:solidFill>
                <a:cs typeface="Times New Roman" pitchFamily="18" charset="0"/>
              </a:rPr>
              <a:t>4</a:t>
            </a:r>
            <a:r>
              <a:rPr kumimoji="1"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kumimoji="1" lang="ru-RU" sz="2800" b="1" i="1" dirty="0">
                <a:solidFill>
                  <a:prstClr val="black"/>
                </a:solidFill>
                <a:cs typeface="Times New Roman" pitchFamily="18" charset="0"/>
              </a:rPr>
              <a:t>х</a:t>
            </a:r>
            <a:r>
              <a:rPr kumimoji="1"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|</a:t>
            </a:r>
            <a:r>
              <a:rPr kumimoji="1" lang="ru-RU" sz="2800" b="1" i="1" dirty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kumimoji="1" lang="en-US" sz="28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kumimoji="1" lang="en-US" sz="2800" b="1" i="1" dirty="0" smtClean="0">
                <a:solidFill>
                  <a:prstClr val="black"/>
                </a:solidFill>
                <a:cs typeface="Times New Roman" pitchFamily="18" charset="0"/>
              </a:rPr>
              <a:t>3</a:t>
            </a:r>
            <a:r>
              <a:rPr kumimoji="1" lang="ru-RU" sz="2800" b="1" i="1" dirty="0" smtClean="0">
                <a:solidFill>
                  <a:prstClr val="black"/>
                </a:solidFill>
                <a:cs typeface="Times New Roman" pitchFamily="18" charset="0"/>
              </a:rPr>
              <a:t> </a:t>
            </a:r>
            <a:r>
              <a:rPr kumimoji="1" lang="en-US" sz="2800" b="1" i="1" dirty="0" smtClean="0">
                <a:solidFill>
                  <a:prstClr val="black"/>
                </a:solidFill>
                <a:cs typeface="Times New Roman" pitchFamily="18" charset="0"/>
              </a:rPr>
              <a:t>&lt;</a:t>
            </a:r>
            <a:r>
              <a:rPr kumimoji="1" lang="ru-RU" sz="2800" b="1" i="1" dirty="0" smtClean="0">
                <a:solidFill>
                  <a:prstClr val="black"/>
                </a:solidFill>
                <a:cs typeface="Times New Roman" pitchFamily="18" charset="0"/>
              </a:rPr>
              <a:t> 0</a:t>
            </a:r>
            <a:endParaRPr lang="ru-RU" i="1" dirty="0">
              <a:solidFill>
                <a:prstClr val="black"/>
              </a:solidFill>
            </a:endParaRP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283014"/>
            <a:ext cx="6934225" cy="885921"/>
          </a:xfrm>
        </p:spPr>
        <p:txBody>
          <a:bodyPr>
            <a:normAutofit/>
          </a:bodyPr>
          <a:lstStyle/>
          <a:p>
            <a:r>
              <a:rPr lang="ru-RU" altLang="ru-RU" sz="2400" b="1" dirty="0">
                <a:solidFill>
                  <a:srgbClr val="0000FF"/>
                </a:solidFill>
              </a:rPr>
              <a:t>Решите </a:t>
            </a:r>
            <a:r>
              <a:rPr lang="ru-RU" altLang="ru-RU" sz="2400" b="1" dirty="0" smtClean="0">
                <a:solidFill>
                  <a:srgbClr val="0000FF"/>
                </a:solidFill>
              </a:rPr>
              <a:t>неравенство </a:t>
            </a:r>
            <a:r>
              <a:rPr lang="ru-RU" altLang="ru-RU" sz="2400" b="1" dirty="0">
                <a:solidFill>
                  <a:srgbClr val="0000FF"/>
                </a:solidFill>
              </a:rPr>
              <a:t>,используя график функции</a:t>
            </a:r>
            <a:r>
              <a:rPr lang="ru-RU" altLang="ru-RU" sz="2400" dirty="0">
                <a:solidFill>
                  <a:srgbClr val="0000FF"/>
                </a:solidFill>
              </a:rPr>
              <a:t>:</a:t>
            </a:r>
            <a:r>
              <a:rPr lang="ru-RU" altLang="ru-RU" sz="2400" dirty="0"/>
              <a:t>  </a:t>
            </a:r>
            <a:r>
              <a:rPr lang="en-US" altLang="ru-RU" sz="2400" dirty="0"/>
              <a:t> 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903597800"/>
      </p:ext>
    </p:extLst>
  </p:cSld>
  <p:clrMapOvr>
    <a:masterClrMapping/>
  </p:clrMapOvr>
  <p:transition advClick="0" advTm="180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3_Тема Office">
  <a:themeElements>
    <a:clrScheme name="Другая 13">
      <a:dk1>
        <a:sysClr val="windowText" lastClr="000000"/>
      </a:dk1>
      <a:lt1>
        <a:sysClr val="window" lastClr="FFFFFF"/>
      </a:lt1>
      <a:dk2>
        <a:srgbClr val="4E3B30"/>
      </a:dk2>
      <a:lt2>
        <a:srgbClr val="FCECD5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TM03457515[[fn=Вид]]</Template>
  <TotalTime>793</TotalTime>
  <Words>316</Words>
  <Application>Microsoft Office PowerPoint</Application>
  <PresentationFormat>Экран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3_Тема Office</vt:lpstr>
      <vt:lpstr>GraphC</vt:lpstr>
      <vt:lpstr>Решение задач по теме  «Функция y = ax2+ bx +c,  ее свойства и график»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Решите неравенства ,используя график функции:   </vt:lpstr>
      <vt:lpstr>Решите неравенство ,используя график функции:   </vt:lpstr>
      <vt:lpstr>1. При каких значениях а уравнение имеет 2 корня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по теме «Функция y = ax2+ bx +c, ее свойства и график</dc:title>
  <dc:creator>г</dc:creator>
  <cp:lastModifiedBy>Ирина</cp:lastModifiedBy>
  <cp:revision>29</cp:revision>
  <dcterms:created xsi:type="dcterms:W3CDTF">2022-10-17T18:12:43Z</dcterms:created>
  <dcterms:modified xsi:type="dcterms:W3CDTF">2021-03-05T16:45:35Z</dcterms:modified>
</cp:coreProperties>
</file>