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5" r:id="rId2"/>
    <p:sldId id="277" r:id="rId3"/>
    <p:sldId id="279" r:id="rId4"/>
    <p:sldId id="280" r:id="rId5"/>
    <p:sldId id="281" r:id="rId6"/>
    <p:sldId id="282" r:id="rId7"/>
    <p:sldId id="283" r:id="rId8"/>
    <p:sldId id="278" r:id="rId9"/>
    <p:sldId id="260" r:id="rId10"/>
    <p:sldId id="269" r:id="rId11"/>
    <p:sldId id="257" r:id="rId12"/>
    <p:sldId id="274" r:id="rId13"/>
    <p:sldId id="275" r:id="rId14"/>
    <p:sldId id="2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FF"/>
    <a:srgbClr val="009900"/>
    <a:srgbClr val="3333CC"/>
    <a:srgbClr val="00CC00"/>
    <a:srgbClr val="FF0066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03D0F-D982-4454-BE98-129F9EF2C107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B4547-7B8E-4D84-9575-25AE2308E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76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9FF4B1-7E3C-440A-A97C-7FC3F36753E5}" type="slidenum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914400"/>
            <a:ext cx="4178300" cy="31337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5550" y="4352734"/>
            <a:ext cx="4769781" cy="3477028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400" y="580382"/>
            <a:ext cx="7806240" cy="114203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62400" y="1905321"/>
            <a:ext cx="3833280" cy="45235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33921" y="1905321"/>
            <a:ext cx="3834720" cy="4523514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69190-9599-4AEA-9EB8-8AC4F97C1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52795-95D7-4A66-8E0E-DAFE34BDCB18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DA851-545A-4331-9051-6D72094AD0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737" y="188913"/>
            <a:ext cx="6696744" cy="1871935"/>
          </a:xfrm>
        </p:spPr>
        <p:txBody>
          <a:bodyPr/>
          <a:lstStyle/>
          <a:p>
            <a:r>
              <a:rPr lang="ru-RU" sz="5400" b="1" dirty="0" smtClean="0">
                <a:solidFill>
                  <a:srgbClr val="CC3300"/>
                </a:solidFill>
              </a:rPr>
              <a:t>Ваш ребёнок </a:t>
            </a:r>
            <a:r>
              <a:rPr lang="ru-RU" sz="5400" b="1" dirty="0" smtClean="0">
                <a:solidFill>
                  <a:srgbClr val="CC3300"/>
                </a:solidFill>
              </a:rPr>
              <a:t>идёт </a:t>
            </a:r>
            <a:r>
              <a:rPr lang="ru-RU" sz="5400" b="1" dirty="0" smtClean="0">
                <a:solidFill>
                  <a:srgbClr val="CC3300"/>
                </a:solidFill>
              </a:rPr>
              <a:t>в школу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15816" y="3933056"/>
            <a:ext cx="5112568" cy="2520132"/>
          </a:xfrm>
        </p:spPr>
        <p:txBody>
          <a:bodyPr rtlCol="0">
            <a:noAutofit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</a:rPr>
              <a:t>Советы и рекомендации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</a:rPr>
              <a:t>родителям будущих первоклассников,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</a:rPr>
              <a:t> ответы на часто 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</a:rPr>
              <a:t>задаваемые вопросы</a:t>
            </a:r>
          </a:p>
        </p:txBody>
      </p:sp>
      <p:pic>
        <p:nvPicPr>
          <p:cNvPr id="5131" name="Picture 11" descr="j03035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118894" y="2378869"/>
            <a:ext cx="141763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068960"/>
            <a:ext cx="2952327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j03035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246363" y="2018333"/>
            <a:ext cx="141763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j03035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302147" y="1370261"/>
            <a:ext cx="141763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 descr="j03035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990779" y="1946325"/>
            <a:ext cx="1417638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214554"/>
            <a:ext cx="5429262" cy="1071563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	</a:t>
            </a:r>
            <a:endParaRPr lang="ru-RU" sz="3200" dirty="0">
              <a:solidFill>
                <a:srgbClr val="FF0000"/>
              </a:solidFill>
              <a:latin typeface="+mj-lt"/>
              <a:ea typeface="Batang" pitchFamily="18" charset="-127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51520" y="1628800"/>
            <a:ext cx="8568952" cy="4968552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Меняется социальная позиция ребенка:                     он становится учеником.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Происходит смена ведущей деятельности.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Меняется его социальное окружение.        Успешность зависит от позиции среди сверстников.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Проблема сдерживания двигательной активности. 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Возникновение специфических реакций: </a:t>
            </a:r>
            <a:endParaRPr lang="ru-RU" sz="2800" b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65176" indent="-265176" algn="just" eaLnBrk="1" fontAlgn="auto" hangingPunct="1">
              <a:spcAft>
                <a:spcPts val="0"/>
              </a:spcAft>
              <a:buNone/>
              <a:defRPr/>
            </a:pP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</a:t>
            </a: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страхи</a:t>
            </a: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срывы, повышенная </a:t>
            </a:r>
            <a:r>
              <a:rPr lang="ru-RU" sz="28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слезливость.</a:t>
            </a:r>
            <a:endParaRPr lang="ru-RU" sz="2800" b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000" b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428605"/>
            <a:ext cx="6500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a typeface="Batang" pitchFamily="18" charset="-127"/>
              </a:rPr>
              <a:t>Адаптация ребенка </a:t>
            </a:r>
            <a:r>
              <a:rPr lang="ru-RU" sz="3600" b="1" dirty="0" smtClean="0">
                <a:solidFill>
                  <a:srgbClr val="C00000"/>
                </a:solidFill>
                <a:ea typeface="Batang" pitchFamily="18" charset="-127"/>
              </a:rPr>
              <a:t>к </a:t>
            </a:r>
            <a:r>
              <a:rPr lang="ru-RU" sz="3600" b="1" dirty="0" smtClean="0">
                <a:solidFill>
                  <a:srgbClr val="C00000"/>
                </a:solidFill>
                <a:ea typeface="Batang" pitchFamily="18" charset="-127"/>
              </a:rPr>
              <a:t>школе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00FF"/>
                </a:solidFill>
                <a:latin typeface="Batang" pitchFamily="18" charset="-127"/>
                <a:ea typeface="Batang" pitchFamily="18" charset="-127"/>
              </a:rPr>
              <a:t>     </a:t>
            </a:r>
            <a:r>
              <a:rPr lang="ru-RU" sz="4000" b="1" dirty="0" smtClean="0">
                <a:solidFill>
                  <a:srgbClr val="C00000"/>
                </a:solidFill>
                <a:ea typeface="Batang" pitchFamily="18" charset="-127"/>
              </a:rPr>
              <a:t>Важен не объем знаний                                ребенка, а  качество   знаний</a:t>
            </a:r>
            <a:r>
              <a:rPr lang="ru-RU" sz="4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:</a:t>
            </a:r>
            <a:endParaRPr lang="ru-RU" sz="4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460432" cy="4536504"/>
          </a:xfrm>
        </p:spPr>
        <p:txBody>
          <a:bodyPr>
            <a:noAutofit/>
          </a:bodyPr>
          <a:lstStyle/>
          <a:p>
            <a:pPr marL="514350" indent="-514350"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Важно не только учить читать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но и 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развивать речь. Не учить писать, а создавать условия для развития мелкой моторики руки.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Для полноценного развития дошкольнику необходимо общаться со сверстниками, взрослыми, играть в развивающие 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игры,  </a:t>
            </a: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слушать чтение книг, рисовать, лепить, фантазировать.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Уже сейчас постарайтесь очень постепенно режим дня вашего малыша соотнести с режимом дня школьника. </a:t>
            </a:r>
          </a:p>
          <a:p>
            <a:pPr marL="514350" indent="-514350"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Чтобы ребёнок умел слышать учителя, обращайте внимание, как он понимает ваши словесные инструкции и требования, которые должны быть чёткими, доброжелательными, немногословными, спокойными.</a:t>
            </a:r>
            <a:endParaRPr lang="ru-RU" sz="2000" b="1" dirty="0" smtClean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Чем больше ребенок будет причастен к подготовке к школе, обсуждению будущего, чем больше он будет знать о школе, о новой жизни, тем легче ему будет личностно в нее включиться. </a:t>
            </a:r>
          </a:p>
          <a:p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3761" y="188641"/>
            <a:ext cx="7809120" cy="720079"/>
          </a:xfrm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Советы родителям: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801" y="980729"/>
            <a:ext cx="8480160" cy="5350176"/>
          </a:xfrm>
        </p:spPr>
        <p:txBody>
          <a:bodyPr tIns="20900">
            <a:normAutofit lnSpcReduction="10000"/>
          </a:bodyPr>
          <a:lstStyle/>
          <a:p>
            <a:pPr marL="390246" indent="-293764" algn="just">
              <a:buClr>
                <a:srgbClr val="00FFFF"/>
              </a:buClr>
              <a:buSzPct val="45000"/>
              <a:buFont typeface="Wingdings" pitchFamily="2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ru-RU" sz="2400" b="1" dirty="0" smtClean="0"/>
              <a:t>Развивайте настойчивость, трудолюбие ребенка, умение доводить дело до конца.</a:t>
            </a:r>
          </a:p>
          <a:p>
            <a:pPr marL="390246" indent="-293764" algn="just">
              <a:buClr>
                <a:srgbClr val="00FFFF"/>
              </a:buClr>
              <a:buSzPct val="45000"/>
              <a:buFont typeface="Wingdings" pitchFamily="2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ru-RU" sz="2400" b="1" dirty="0" smtClean="0"/>
              <a:t>Формируйте у него мыслительные способности, наблюдательность, пытливость, интерес к познанию окружающего. Загадывайте загадки, составляйте их вместе, проводите элементарные опыты. Пусть ребенок рассуждает вслух.</a:t>
            </a:r>
          </a:p>
          <a:p>
            <a:pPr marL="390246" indent="-293764" algn="just">
              <a:buClr>
                <a:srgbClr val="00FFFF"/>
              </a:buClr>
              <a:buSzPct val="45000"/>
              <a:buFont typeface="Wingdings" pitchFamily="2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ru-RU" sz="2400" b="1" dirty="0" smtClean="0"/>
              <a:t>По возможности не давайте ребенку готовых ответов, заставляйте его размышлять, исследовать.</a:t>
            </a:r>
          </a:p>
          <a:p>
            <a:pPr marL="390246" indent="-293764" algn="just">
              <a:buClr>
                <a:srgbClr val="00FFFF"/>
              </a:buClr>
              <a:buSzPct val="45000"/>
              <a:buFont typeface="Wingdings" pitchFamily="2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ru-RU" sz="2400" b="1" dirty="0" smtClean="0"/>
              <a:t>Ставьте ребенка перед проблемными ситуациями.</a:t>
            </a:r>
          </a:p>
          <a:p>
            <a:pPr marL="390246" indent="-293764" algn="just">
              <a:buClr>
                <a:srgbClr val="00FFFF"/>
              </a:buClr>
              <a:buSzPct val="45000"/>
              <a:buFont typeface="Wingdings" pitchFamily="2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ru-RU" sz="2400" b="1" dirty="0" smtClean="0"/>
              <a:t>Беседуйте о прочитанном, попытайтесь выяснить, как ребенок понял содержание.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ea typeface="Batang" pitchFamily="18" charset="-127"/>
              </a:rPr>
              <a:t>Приучайте детей к самообслуживанию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536504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собрать портфель,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завязать шнурки, 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надеть спортивный костюм, </a:t>
            </a:r>
          </a:p>
          <a:p>
            <a:pPr eaLnBrk="1" hangingPunct="1"/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убрать за собой в столовой …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и многое другое в школе придется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делать самому, да еще в условиях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ограниченного переменой времени</a:t>
            </a:r>
            <a:r>
              <a:rPr lang="ru-RU" dirty="0" smtClean="0">
                <a:ea typeface="Batang" pitchFamily="18" charset="-127"/>
              </a:rPr>
              <a:t>. </a:t>
            </a:r>
          </a:p>
        </p:txBody>
      </p:sp>
      <p:pic>
        <p:nvPicPr>
          <p:cNvPr id="10244" name="Рисунок 4" descr="Мальчик 05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484784"/>
            <a:ext cx="1524725" cy="245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 descr="http://xn----7sbirdcpljoawoo4q.xn--p1ai/upload/iblock/747/7479ad0aa23998437a7166b12beed873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Горизонтальный свиток 5"/>
          <p:cNvSpPr/>
          <p:nvPr/>
        </p:nvSpPr>
        <p:spPr>
          <a:xfrm>
            <a:off x="1115616" y="1268760"/>
            <a:ext cx="7128792" cy="432048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916832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ЖДЁМ ВАС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 ШКОЛЕ,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БУДУЩИЕ ПЕРВОКЛАССНИКИ!</a:t>
            </a:r>
            <a:endParaRPr lang="en-US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1196752"/>
            <a:ext cx="7658128" cy="50008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«Быть готовым к школе – не значит уметь читать, писать и считать. 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Быть готовым к школе – значит быть готовым всему этому научиться».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Венгер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Л.А</a:t>
            </a:r>
            <a:r>
              <a:rPr lang="ru-RU" b="1" dirty="0" smtClean="0">
                <a:solidFill>
                  <a:srgbClr val="C00000"/>
                </a:solidFill>
              </a:rPr>
              <a:t>. 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979712" y="260648"/>
            <a:ext cx="5761038" cy="10075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Batang" pitchFamily="18" charset="-127"/>
                <a:cs typeface="Times New Roman"/>
              </a:rPr>
              <a:t>Готовность ребёнка </a:t>
            </a:r>
          </a:p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Batang" pitchFamily="18" charset="-127"/>
                <a:cs typeface="Times New Roman"/>
              </a:rPr>
              <a:t>к школе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323528" y="2204864"/>
            <a:ext cx="2952750" cy="10779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Физиологическая </a:t>
            </a:r>
          </a:p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готовность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203848" y="2996952"/>
            <a:ext cx="2613025" cy="958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Педагогическая</a:t>
            </a:r>
          </a:p>
          <a:p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готовность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6012160" y="2276872"/>
            <a:ext cx="2838450" cy="887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Психологическая</a:t>
            </a:r>
          </a:p>
          <a:p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готовность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66813" y="188913"/>
            <a:ext cx="736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2051720" y="1556792"/>
            <a:ext cx="1296541" cy="7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572000" y="1556792"/>
            <a:ext cx="0" cy="13681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6012160" y="1556792"/>
            <a:ext cx="792088" cy="720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347864" y="1556792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39552" y="3429000"/>
            <a:ext cx="237648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Batang" pitchFamily="18" charset="-127"/>
                <a:ea typeface="Batang" pitchFamily="18" charset="-127"/>
              </a:rPr>
              <a:t> </a:t>
            </a: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Физическое созревание организма</a:t>
            </a:r>
          </a:p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Устойчивость к нагрузкам</a:t>
            </a:r>
          </a:p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Гибкость в адаптации к новому режиму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059832" y="4005064"/>
            <a:ext cx="25923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/>
              <a:t> </a:t>
            </a: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Знания об окружающем мире</a:t>
            </a:r>
          </a:p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Умения и навыки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796136" y="3284984"/>
            <a:ext cx="302577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/>
              <a:t> </a:t>
            </a: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Развитие познавательных процессов (внимания, памяти, мышления, воображения)	</a:t>
            </a:r>
          </a:p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Развитие руки и развитие речи</a:t>
            </a:r>
            <a:r>
              <a:rPr lang="ru-RU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</a:p>
          <a:p>
            <a:pPr algn="l">
              <a:buClr>
                <a:srgbClr val="6600CC"/>
              </a:buClr>
              <a:buFont typeface="Wingdings" pitchFamily="2" charset="2"/>
              <a:buChar char="Ш"/>
            </a:pP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Созревание эмоционально-волевых</a:t>
            </a:r>
            <a:r>
              <a:rPr lang="ru-RU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процессов</a:t>
            </a:r>
            <a:r>
              <a:rPr lang="ru-RU" dirty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</a:p>
        </p:txBody>
      </p:sp>
      <p:pic>
        <p:nvPicPr>
          <p:cNvPr id="3086" name="Picture 14" descr="876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4857760"/>
            <a:ext cx="244316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63688" y="285728"/>
            <a:ext cx="696594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Психологическая готовность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800" b="1" dirty="0" smtClean="0">
                <a:solidFill>
                  <a:srgbClr val="6600FF"/>
                </a:solidFill>
              </a:rPr>
              <a:t>Интеллектуальная</a:t>
            </a:r>
          </a:p>
          <a:p>
            <a:r>
              <a:rPr lang="ru-RU" b="1" dirty="0" smtClean="0"/>
              <a:t>к 6–7-и годам ребенок должен знать:</a:t>
            </a:r>
          </a:p>
          <a:p>
            <a:pPr lvl="0"/>
            <a:r>
              <a:rPr lang="ru-RU" b="1" dirty="0" smtClean="0"/>
              <a:t> свой адрес и название города, в котором он живет;</a:t>
            </a:r>
          </a:p>
          <a:p>
            <a:pPr lvl="0"/>
            <a:r>
              <a:rPr lang="ru-RU" b="1" dirty="0" smtClean="0"/>
              <a:t> название страны и ее столицы;</a:t>
            </a:r>
          </a:p>
          <a:p>
            <a:pPr lvl="0"/>
            <a:r>
              <a:rPr lang="ru-RU" b="1" dirty="0" smtClean="0"/>
              <a:t> имена и отчества своих родителей, информацию о местах их работы;</a:t>
            </a:r>
          </a:p>
          <a:p>
            <a:pPr lvl="0"/>
            <a:r>
              <a:rPr lang="ru-RU" b="1" dirty="0" smtClean="0"/>
              <a:t> времена года, их последовательность и основные признаки;</a:t>
            </a:r>
          </a:p>
          <a:p>
            <a:pPr lvl="0"/>
            <a:r>
              <a:rPr lang="ru-RU" b="1" dirty="0" smtClean="0"/>
              <a:t> названия месяцев, дней недели;</a:t>
            </a:r>
          </a:p>
          <a:p>
            <a:pPr lvl="0"/>
            <a:r>
              <a:rPr lang="ru-RU" b="1" dirty="0" smtClean="0"/>
              <a:t> основные виды деревьев и цветов.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6600FF"/>
                </a:solidFill>
              </a:rPr>
              <a:t>              </a:t>
            </a:r>
            <a:r>
              <a:rPr lang="ru-RU" sz="3600" b="1" dirty="0" smtClean="0">
                <a:solidFill>
                  <a:srgbClr val="6600FF"/>
                </a:solidFill>
              </a:rPr>
              <a:t>Мотивационная готовность</a:t>
            </a:r>
          </a:p>
          <a:p>
            <a:pPr algn="just"/>
            <a:r>
              <a:rPr lang="ru-RU" sz="2000" b="1" dirty="0" smtClean="0"/>
              <a:t>Иными словами, он должен  ориентироваться во времени, пространстве и подразумевает наличие у ребенка желания принять новую социальную роль.</a:t>
            </a:r>
          </a:p>
          <a:p>
            <a:pPr algn="just"/>
            <a:r>
              <a:rPr lang="ru-RU" sz="2000" b="1" dirty="0" smtClean="0"/>
              <a:t>Следует </a:t>
            </a:r>
            <a:r>
              <a:rPr lang="ru-RU" sz="2000" b="1" dirty="0" smtClean="0"/>
              <a:t>давать ребенку только позитивную информацию  о школе. </a:t>
            </a:r>
          </a:p>
          <a:p>
            <a:pPr algn="just"/>
            <a:r>
              <a:rPr lang="ru-RU" sz="2000" b="1" dirty="0" smtClean="0"/>
              <a:t>Причиной нежелания идти в школу может быть и то, что ребенок “не наигрался”. Но в возрасте 6–7 лет психическое развитие очень пластично, и дети, которые “не наигрались”, придя в класс, скоро начинают испытывать удовольствие от процесса учебы.</a:t>
            </a:r>
          </a:p>
          <a:p>
            <a:pPr algn="just"/>
            <a:r>
              <a:rPr lang="ru-RU" sz="2000" b="1" dirty="0" smtClean="0"/>
              <a:t>Вам не обязательно до начала учебного года формировать любовь к школе, поскольку невозможно полюбить то, с чем еще не сталкивался. Достаточно дать понять ребенку, что учеба — это обязанность каждого человека и от того, насколько он будет успешен в учении, зависит отношение к нему многих из окружающих ребенка людей.</a:t>
            </a:r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200" b="1" dirty="0" smtClean="0">
                <a:solidFill>
                  <a:srgbClr val="6600FF"/>
                </a:solidFill>
              </a:rPr>
              <a:t>     Волевая готовность</a:t>
            </a:r>
            <a:r>
              <a:rPr lang="ru-RU" sz="5200" dirty="0" smtClean="0"/>
              <a:t> </a:t>
            </a:r>
          </a:p>
          <a:p>
            <a:pPr lvl="0"/>
            <a:r>
              <a:rPr lang="ru-RU" sz="2800" b="1" dirty="0" smtClean="0"/>
              <a:t> способность ставить перед собой цель,</a:t>
            </a:r>
          </a:p>
          <a:p>
            <a:pPr lvl="0"/>
            <a:r>
              <a:rPr lang="ru-RU" sz="2800" b="1" dirty="0" smtClean="0"/>
              <a:t> принять решение о начале деятельности,</a:t>
            </a:r>
          </a:p>
          <a:p>
            <a:pPr lvl="0"/>
            <a:r>
              <a:rPr lang="ru-RU" sz="2800" b="1" dirty="0" smtClean="0"/>
              <a:t> наметить план действий,</a:t>
            </a:r>
          </a:p>
          <a:p>
            <a:pPr lvl="0"/>
            <a:r>
              <a:rPr lang="ru-RU" sz="2800" b="1" dirty="0" smtClean="0"/>
              <a:t> выполнить его, проявив определенные усилия,</a:t>
            </a:r>
          </a:p>
          <a:p>
            <a:pPr lvl="0"/>
            <a:r>
              <a:rPr lang="ru-RU" sz="2800" b="1" dirty="0" smtClean="0"/>
              <a:t> оценить результат своей деятельности,</a:t>
            </a:r>
          </a:p>
          <a:p>
            <a:pPr lvl="0"/>
            <a:r>
              <a:rPr lang="ru-RU" sz="2800" b="1" dirty="0" smtClean="0"/>
              <a:t> а также умения длительно выполнять не очень привлекательную работу.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96944" cy="6408712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14400" b="1" dirty="0" smtClean="0">
                <a:solidFill>
                  <a:srgbClr val="6600FF"/>
                </a:solidFill>
              </a:rPr>
              <a:t>         Коммуникативная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14400" b="1" dirty="0" smtClean="0">
                <a:solidFill>
                  <a:srgbClr val="6600FF"/>
                </a:solidFill>
              </a:rPr>
              <a:t>          готовность</a:t>
            </a:r>
          </a:p>
          <a:p>
            <a:pPr algn="just">
              <a:lnSpc>
                <a:spcPct val="120000"/>
              </a:lnSpc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Проявляется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 умении ребенка подчинять свое поведение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нормам,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установленным в классе.</a:t>
            </a:r>
          </a:p>
          <a:p>
            <a:pPr algn="just">
              <a:lnSpc>
                <a:spcPct val="120000"/>
              </a:lnSpc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предполагает способность включиться в детское сообщество, действовать совместно с другими ребятами, в случае необходимости уступать или отстаивать свою правоту, подчиняться или руководить.</a:t>
            </a:r>
          </a:p>
          <a:p>
            <a:pPr algn="just">
              <a:lnSpc>
                <a:spcPct val="120000"/>
              </a:lnSpc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целях развития коммуникативной компетентности следует поддерживать доброжелательные отношения вашего сына или дочери с окружающими. Личный пример терпимости во взаимоотношениях с друзьями, родными, соседями также играет большую роль в формировании этого вида готовности к школе.</a:t>
            </a:r>
          </a:p>
          <a:p>
            <a:pPr algn="just">
              <a:lnSpc>
                <a:spcPct val="120000"/>
              </a:lnSpc>
            </a:pPr>
            <a:endParaRPr lang="ru-RU" sz="7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-2903944"/>
            <a:ext cx="598356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5700" u="sng" dirty="0" smtClean="0">
                <a:solidFill>
                  <a:srgbClr val="6600FF"/>
                </a:solidFill>
              </a:rPr>
              <a:t>Коммуникативная готовность</a:t>
            </a:r>
            <a:r>
              <a:rPr lang="ru-RU" sz="3200" i="1" dirty="0" smtClean="0">
                <a:solidFill>
                  <a:prstClr val="black"/>
                </a:solidFill>
              </a:rPr>
              <a:t>.</a:t>
            </a:r>
            <a:endParaRPr lang="ru-RU" sz="3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668344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C00000"/>
                </a:solidFill>
              </a:rPr>
              <a:t>«</a:t>
            </a:r>
            <a:r>
              <a:rPr lang="ru-RU" sz="4000" b="1" dirty="0" smtClean="0">
                <a:solidFill>
                  <a:srgbClr val="C00000"/>
                </a:solidFill>
                <a:cs typeface="Times New Roman" pitchFamily="18" charset="0"/>
              </a:rPr>
              <a:t>Портрет» первоклассника, не готового к школе: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184576"/>
          </a:xfrm>
        </p:spPr>
        <p:txBody>
          <a:bodyPr>
            <a:normAutofit fontScale="32500" lnSpcReduction="20000"/>
          </a:bodyPr>
          <a:lstStyle/>
          <a:p>
            <a:r>
              <a:rPr lang="ru-RU" sz="4500" b="1" dirty="0" smtClean="0"/>
              <a:t> </a:t>
            </a:r>
            <a:r>
              <a:rPr lang="ru-RU" sz="6200" b="1" dirty="0" smtClean="0"/>
              <a:t>чрезмерная  игривость;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недостаточная самостоятельность;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импульсивность, бесконтрольность поведения, </a:t>
            </a:r>
            <a:r>
              <a:rPr lang="ru-RU" sz="6200" b="1" dirty="0" err="1" smtClean="0">
                <a:latin typeface="Times New Roman" pitchFamily="18" charset="0"/>
                <a:cs typeface="Times New Roman" pitchFamily="18" charset="0"/>
              </a:rPr>
              <a:t>гиперактивность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неумение общаться со сверстниками;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трудность контактов с незнакомыми взрослыми (стойкое нежелание контактировать) или, наоборот, непонимание своего статуса;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неумение сосредоточиться на задании, трудность восприятия словесной или иной инструкции;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низкий уровень знаний об окружающем мире, неумение сделать обобщение, классифицировать, выделить сходство, различие;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плохое развитие тонко координированных движений руки, зрительно-моторных координации (неумение выполнять различные графические задания, манипулировать мелкими предметами);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недостаточное развитие произвольной памяти;</a:t>
            </a:r>
          </a:p>
          <a:p>
            <a:pPr algn="just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 задержка речевого развития (это может быть и неправильное произношение, и бедный словарный запас, и неумение выразить свои мысли и т. п.).</a:t>
            </a:r>
          </a:p>
          <a:p>
            <a:pPr>
              <a:buNone/>
            </a:pPr>
            <a:endParaRPr lang="ru-RU" sz="5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188640"/>
            <a:ext cx="7200800" cy="13590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ea typeface="Batang" pitchFamily="18" charset="-127"/>
              </a:rPr>
              <a:t>Главная задача родителей </a:t>
            </a:r>
            <a:r>
              <a:rPr lang="ru-RU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496944" cy="5184576"/>
          </a:xfrm>
        </p:spPr>
        <p:txBody>
          <a:bodyPr>
            <a:noAutofit/>
          </a:bodyPr>
          <a:lstStyle/>
          <a:p>
            <a:pPr marL="0" algn="just" eaLnBrk="1" hangingPunct="1">
              <a:spcBef>
                <a:spcPts val="0"/>
              </a:spcBef>
              <a:buNone/>
            </a:pPr>
            <a:r>
              <a:rPr lang="ru-RU" b="1" dirty="0" smtClean="0">
                <a:ea typeface="Batang" pitchFamily="18" charset="-127"/>
              </a:rPr>
              <a:t>Создать общую установку, общую позицию ребенка по отношению к школе и учению. Такая позиция должна сделать поступление в школу радостно ожидаемым событием, вызвать положительное отношение к предстоящему учению с другими ребятами в школе и сделать само учение радостным и интересным занятием.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675</Words>
  <Application>Microsoft Office PowerPoint</Application>
  <PresentationFormat>Экран (4:3)</PresentationFormat>
  <Paragraphs>96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Ваш ребёнок идёт в школу</vt:lpstr>
      <vt:lpstr>Слайд 2</vt:lpstr>
      <vt:lpstr>Слайд 3</vt:lpstr>
      <vt:lpstr>Психологическая готовность</vt:lpstr>
      <vt:lpstr>Слайд 5</vt:lpstr>
      <vt:lpstr>Слайд 6</vt:lpstr>
      <vt:lpstr>Слайд 7</vt:lpstr>
      <vt:lpstr> «Портрет» первоклассника, не готового к школе: </vt:lpstr>
      <vt:lpstr>Главная задача родителей  </vt:lpstr>
      <vt:lpstr> </vt:lpstr>
      <vt:lpstr>     Важен не объем знаний                                ребенка, а  качество   знаний:</vt:lpstr>
      <vt:lpstr>Советы родителям:</vt:lpstr>
      <vt:lpstr>Приучайте детей к самообслуживанию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VD</cp:lastModifiedBy>
  <cp:revision>39</cp:revision>
  <dcterms:created xsi:type="dcterms:W3CDTF">2014-02-01T04:38:34Z</dcterms:created>
  <dcterms:modified xsi:type="dcterms:W3CDTF">2020-06-04T07:42:37Z</dcterms:modified>
</cp:coreProperties>
</file>