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6" r:id="rId6"/>
    <p:sldId id="268" r:id="rId7"/>
    <p:sldId id="269" r:id="rId8"/>
    <p:sldId id="270" r:id="rId9"/>
    <p:sldId id="259" r:id="rId10"/>
    <p:sldId id="271" r:id="rId11"/>
    <p:sldId id="260" r:id="rId12"/>
    <p:sldId id="263" r:id="rId13"/>
    <p:sldId id="264" r:id="rId14"/>
    <p:sldId id="265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F3FA"/>
    <a:srgbClr val="CAF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71" d="100"/>
          <a:sy n="71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172200" cy="1080120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564904"/>
            <a:ext cx="6172200" cy="3384376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Современное учебное занятие 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система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60648"/>
            <a:ext cx="6172200" cy="648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РАБОТА В ГРУППАХ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49621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Необходимо: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-из определения понятия «УРОК», выбрать </a:t>
            </a:r>
            <a:r>
              <a:rPr lang="ru-RU" sz="3200" dirty="0" smtClean="0">
                <a:solidFill>
                  <a:srgbClr val="002060"/>
                </a:solidFill>
              </a:rPr>
              <a:t>ключевые слова и записать их на отдельных </a:t>
            </a:r>
            <a:r>
              <a:rPr lang="ru-RU" sz="3200" dirty="0" smtClean="0">
                <a:solidFill>
                  <a:srgbClr val="002060"/>
                </a:solidFill>
              </a:rPr>
              <a:t>листах;</a:t>
            </a:r>
          </a:p>
          <a:p>
            <a:pPr algn="l"/>
            <a:endParaRPr lang="ru-RU" sz="3200" dirty="0" smtClean="0">
              <a:solidFill>
                <a:srgbClr val="002060"/>
              </a:solidFill>
            </a:endParaRP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-ознакомить класс с результатами работы в группах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32848" cy="13681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ОПРЕДЕЛЕНИЕ УРОКА                             (по Н.И. </a:t>
            </a:r>
            <a:r>
              <a:rPr lang="ru-RU" dirty="0" err="1" smtClean="0">
                <a:solidFill>
                  <a:srgbClr val="002060"/>
                </a:solidFill>
              </a:rPr>
              <a:t>Запрудскому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844823"/>
            <a:ext cx="7704856" cy="4801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Урок – это целостная система, состоящая из следующих  компонентов: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</a:rPr>
              <a:t>цель;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</a:rPr>
              <a:t>учитель;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</a:rPr>
              <a:t>средства;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-содержание;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</a:rPr>
              <a:t>учащиеся;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</a:rPr>
              <a:t> результат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Образовательная система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24744"/>
            <a:ext cx="8147050" cy="54726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                                        </a:t>
            </a:r>
            <a:endParaRPr lang="ru-RU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                                         </a:t>
            </a:r>
            <a:r>
              <a:rPr lang="ru-RU" b="1" dirty="0" smtClean="0"/>
              <a:t>ЦЕЛЬ  </a:t>
            </a:r>
            <a:endParaRPr lang="ru-RU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        СУБЪЕКТ                                                                ОБЪЕКТ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        (учитель)                                                                  (ученик)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СОДЕРЖАНИЕ                                                     ПРОЦЕСС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  (их работа т.е. то,                                    (формы, методы, средства,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   что они делают)                                      характеризующие процесс)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solidFill>
                  <a:srgbClr val="002060"/>
                </a:solidFill>
              </a:rPr>
              <a:t>                                       РЕЗУЛЬТАТ</a:t>
            </a:r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 flipH="1">
            <a:off x="2555775" y="1916832"/>
            <a:ext cx="1512887" cy="64807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 flipH="1">
            <a:off x="2627784" y="1916832"/>
            <a:ext cx="1440557" cy="208823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 flipH="1">
            <a:off x="3995936" y="1844824"/>
            <a:ext cx="72008" cy="338365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1" name="Line 9"/>
          <p:cNvSpPr>
            <a:spLocks noChangeShapeType="1"/>
          </p:cNvSpPr>
          <p:nvPr/>
        </p:nvSpPr>
        <p:spPr bwMode="auto">
          <a:xfrm>
            <a:off x="4067944" y="1916832"/>
            <a:ext cx="2016224" cy="1944216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>
            <a:off x="4067944" y="1916832"/>
            <a:ext cx="2305174" cy="64668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3" name="Line 11"/>
          <p:cNvSpPr>
            <a:spLocks noChangeShapeType="1"/>
          </p:cNvSpPr>
          <p:nvPr/>
        </p:nvSpPr>
        <p:spPr bwMode="auto">
          <a:xfrm>
            <a:off x="2483768" y="2564904"/>
            <a:ext cx="3960366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4" name="Line 12"/>
          <p:cNvSpPr>
            <a:spLocks noChangeShapeType="1"/>
          </p:cNvSpPr>
          <p:nvPr/>
        </p:nvSpPr>
        <p:spPr bwMode="auto">
          <a:xfrm>
            <a:off x="2483768" y="2636912"/>
            <a:ext cx="3600400" cy="1296144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>
            <a:off x="2483768" y="2708920"/>
            <a:ext cx="1512168" cy="244827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>
            <a:off x="2483768" y="2708920"/>
            <a:ext cx="0" cy="129666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7" name="Line 15"/>
          <p:cNvSpPr>
            <a:spLocks noChangeShapeType="1"/>
          </p:cNvSpPr>
          <p:nvPr/>
        </p:nvSpPr>
        <p:spPr bwMode="auto">
          <a:xfrm>
            <a:off x="2411760" y="4005064"/>
            <a:ext cx="1584176" cy="1224136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8" name="Line 16"/>
          <p:cNvSpPr>
            <a:spLocks noChangeShapeType="1"/>
          </p:cNvSpPr>
          <p:nvPr/>
        </p:nvSpPr>
        <p:spPr bwMode="auto">
          <a:xfrm flipV="1">
            <a:off x="2483768" y="2636912"/>
            <a:ext cx="3888432" cy="136797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 flipV="1">
            <a:off x="2483768" y="3933056"/>
            <a:ext cx="3528392" cy="7200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10" name="Line 18"/>
          <p:cNvSpPr>
            <a:spLocks noChangeShapeType="1"/>
          </p:cNvSpPr>
          <p:nvPr/>
        </p:nvSpPr>
        <p:spPr bwMode="auto">
          <a:xfrm flipH="1">
            <a:off x="6012160" y="2636912"/>
            <a:ext cx="360486" cy="1296144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 flipH="1">
            <a:off x="4067943" y="3933825"/>
            <a:ext cx="1943919" cy="1295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212" name="Line 20"/>
          <p:cNvSpPr>
            <a:spLocks noChangeShapeType="1"/>
          </p:cNvSpPr>
          <p:nvPr/>
        </p:nvSpPr>
        <p:spPr bwMode="auto">
          <a:xfrm flipH="1">
            <a:off x="3995936" y="2636912"/>
            <a:ext cx="2376264" cy="2663949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Учебное занятие как система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Подструктуры учебного занятия:</a:t>
            </a:r>
          </a:p>
          <a:p>
            <a:r>
              <a:rPr lang="ru-RU" sz="4000" i="1" dirty="0" smtClean="0"/>
              <a:t>учебная </a:t>
            </a:r>
            <a:r>
              <a:rPr lang="ru-RU" sz="4000" i="1" dirty="0" smtClean="0"/>
              <a:t>деятельность; </a:t>
            </a:r>
          </a:p>
          <a:p>
            <a:r>
              <a:rPr lang="ru-RU" sz="4000" i="1" dirty="0" smtClean="0"/>
              <a:t>учебное </a:t>
            </a:r>
            <a:r>
              <a:rPr lang="ru-RU" sz="4000" i="1" dirty="0" smtClean="0"/>
              <a:t>действие;</a:t>
            </a:r>
            <a:r>
              <a:rPr lang="ru-RU" sz="4000" dirty="0" smtClean="0"/>
              <a:t> </a:t>
            </a:r>
          </a:p>
          <a:p>
            <a:r>
              <a:rPr lang="ru-RU" sz="4000" i="1" dirty="0" smtClean="0"/>
              <a:t>универсальное учебное </a:t>
            </a:r>
            <a:r>
              <a:rPr lang="ru-RU" sz="4000" i="1" dirty="0" smtClean="0"/>
              <a:t>действие;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Критерии оценки современного учебного занятия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-результативность; </a:t>
            </a:r>
          </a:p>
          <a:p>
            <a:r>
              <a:rPr lang="ru-RU" dirty="0" smtClean="0"/>
              <a:t>-структурированность </a:t>
            </a:r>
            <a:r>
              <a:rPr lang="ru-RU" dirty="0" smtClean="0"/>
              <a:t>учебного </a:t>
            </a:r>
            <a:r>
              <a:rPr lang="ru-RU" dirty="0" smtClean="0"/>
              <a:t>занятия; </a:t>
            </a:r>
          </a:p>
          <a:p>
            <a:r>
              <a:rPr lang="ru-RU" dirty="0" smtClean="0"/>
              <a:t>-дидактическая </a:t>
            </a:r>
            <a:r>
              <a:rPr lang="ru-RU" dirty="0" smtClean="0"/>
              <a:t>структурированность учебного материала;</a:t>
            </a:r>
          </a:p>
          <a:p>
            <a:r>
              <a:rPr lang="ru-RU" dirty="0" smtClean="0"/>
              <a:t>-активизация </a:t>
            </a:r>
            <a:r>
              <a:rPr lang="ru-RU" dirty="0" smtClean="0"/>
              <a:t>познавательной деятельности учащихся;</a:t>
            </a:r>
          </a:p>
          <a:p>
            <a:r>
              <a:rPr lang="ru-RU" dirty="0" smtClean="0"/>
              <a:t>-самостоятельность </a:t>
            </a:r>
            <a:r>
              <a:rPr lang="ru-RU" dirty="0" smtClean="0"/>
              <a:t>и творчество учащихся в образовательном процессе;</a:t>
            </a:r>
          </a:p>
          <a:p>
            <a:r>
              <a:rPr lang="ru-RU" dirty="0" smtClean="0"/>
              <a:t>-практическая ориентированность;</a:t>
            </a:r>
          </a:p>
          <a:p>
            <a:r>
              <a:rPr lang="ru-RU" dirty="0" smtClean="0"/>
              <a:t>-рациональное </a:t>
            </a:r>
            <a:r>
              <a:rPr lang="ru-RU" dirty="0" smtClean="0"/>
              <a:t>использование имеющегося в учреждении образования учебно-методического комплекса.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46640" cy="5760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ВЕРНО  ЛИ, ЧТО …?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8208912" cy="48181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1.Система – это множество находящихся в отношениях и связях друг с другом элементов, которые образуют определённую целостность. </a:t>
            </a:r>
          </a:p>
          <a:p>
            <a:pPr algn="l"/>
            <a:endParaRPr lang="ru-RU" sz="2800" dirty="0" smtClean="0">
              <a:solidFill>
                <a:schemeClr val="bg1"/>
              </a:solidFill>
            </a:endParaRPr>
          </a:p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2.Цель</a:t>
            </a:r>
            <a:r>
              <a:rPr lang="ru-RU" sz="2800" dirty="0" smtClean="0">
                <a:solidFill>
                  <a:schemeClr val="bg1"/>
                </a:solidFill>
              </a:rPr>
              <a:t>,  содержание и результат не являются </a:t>
            </a:r>
            <a:r>
              <a:rPr lang="ru-RU" sz="2800" dirty="0" err="1" smtClean="0">
                <a:solidFill>
                  <a:schemeClr val="bg1"/>
                </a:solidFill>
              </a:rPr>
              <a:t>системообразующими</a:t>
            </a:r>
            <a:r>
              <a:rPr lang="ru-RU" sz="2800" dirty="0" smtClean="0">
                <a:solidFill>
                  <a:schemeClr val="bg1"/>
                </a:solidFill>
              </a:rPr>
              <a:t> компонентами  учебного </a:t>
            </a:r>
            <a:r>
              <a:rPr lang="ru-RU" sz="2800" dirty="0" smtClean="0">
                <a:solidFill>
                  <a:schemeClr val="bg1"/>
                </a:solidFill>
              </a:rPr>
              <a:t>занятия.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l"/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46640" cy="648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ВЕРНО  ЛИ, ЧТО …?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6640" cy="49621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3.Учебное действие – это структурная единица учебной деятельности, процесс, направленный на достижение некоторой учебной цели. </a:t>
            </a:r>
          </a:p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4.Основная педагогическая задача - создание и организация условий, инициирующих действия учащихся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4632" cy="8640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ВЕРНО  ЛИ, ЧТО …?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4632" cy="48181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5. Основной результат </a:t>
            </a:r>
            <a:r>
              <a:rPr lang="ru-RU" sz="3200" dirty="0" err="1" smtClean="0">
                <a:solidFill>
                  <a:schemeClr val="bg1"/>
                </a:solidFill>
              </a:rPr>
              <a:t>деятельностного</a:t>
            </a:r>
            <a:r>
              <a:rPr lang="ru-RU" sz="3200" dirty="0" smtClean="0">
                <a:solidFill>
                  <a:schemeClr val="bg1"/>
                </a:solidFill>
              </a:rPr>
              <a:t> обучения – развитие ребёнка на основе учебной деятельности не тогда, когда он воспринимает знания  в готовом виде, а когда сам работает  «на открытие нового знания».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990656" cy="6480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РАСПРЕДЕЛИТЕ ПО ГРУППАМ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990656" cy="49621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системообразующие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компоненты;</a:t>
            </a:r>
          </a:p>
          <a:p>
            <a:pPr algn="l"/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критерии.</a:t>
            </a:r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/>
              <a:t>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РЕФЛЕКСИВНЫЙ ЧЕМОДАНЧИК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  <a:ln w="12700">
            <a:solidFill>
              <a:srgbClr val="002060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2348880"/>
            <a:ext cx="3024336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учитывать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1979712" y="1916832"/>
            <a:ext cx="1008112" cy="79208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2420888"/>
            <a:ext cx="2952328" cy="1656184"/>
          </a:xfrm>
          <a:prstGeom prst="roundRect">
            <a:avLst/>
          </a:prstGeom>
          <a:solidFill>
            <a:srgbClr val="BEF3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ПРЕОБРАЗОВЫВАТЬ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3995936" y="4437112"/>
            <a:ext cx="1008112" cy="79208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15816" y="4869160"/>
            <a:ext cx="3384376" cy="1512168"/>
          </a:xfrm>
          <a:prstGeom prst="roundRect">
            <a:avLst/>
          </a:prstGeom>
          <a:solidFill>
            <a:srgbClr val="CAFC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СОВЕРШЕНСТВОВАТЬ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Арка 9"/>
          <p:cNvSpPr/>
          <p:nvPr/>
        </p:nvSpPr>
        <p:spPr>
          <a:xfrm>
            <a:off x="5580112" y="1988840"/>
            <a:ext cx="1008112" cy="79208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46640" cy="2520280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ПОВЫШЕНИЕ УРОВНЯ ПРОФЕССИОНАЛЬНОГО МАСТЕРСТВА ПЕДАГОГОВ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972400" cy="3528392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   ОСУЩЕСТВЛЕНИИ СИСТЕМНО-ДЕЯТЕЛЬНОСТНОГО ПОДХОДА В ОБРАЗОВАТЕЛЬНОМ ПРОЦЕССЕ (ПРОЕКТИРОВАНИЕ И ПРОВЕДЕНИЕ СОВРЕМЕННОГО УЧЕБНОГО ЗАНЯТИЯ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848872" cy="5976664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АКТУАЛИЗИРОВАТЬ ЗНАНИЯ О СИСТЕМНЫХ КОМПОНЕНТАХ СОВРЕМЕННОГО УЧЕБНОГО ЗАНЯТИЯ;</a:t>
            </a:r>
            <a:b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-РАССМОТРЕТЬ УЧЕБНОЕ ЗАНЯТИЕ КАК СИСТЕМУ;</a:t>
            </a:r>
            <a:b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-определить основные направления совершенствования деятельности педагогов по повышению  качества образования. </a:t>
            </a:r>
            <a:endParaRPr lang="ru-RU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504056"/>
          </a:xfrm>
          <a:gradFill>
            <a:gsLst>
              <a:gs pos="0">
                <a:srgbClr val="92D050"/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ПРАВИЛА РАБОТЫ В ГРУППЕ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352928" cy="5466202"/>
          </a:xfrm>
          <a:gradFill>
            <a:gsLst>
              <a:gs pos="0">
                <a:srgbClr val="92D050"/>
              </a:gs>
              <a:gs pos="49000">
                <a:schemeClr val="accent5">
                  <a:tint val="50000"/>
                  <a:satMod val="200000"/>
                </a:schemeClr>
              </a:gs>
              <a:gs pos="49100">
                <a:schemeClr val="accent5">
                  <a:tint val="64000"/>
                  <a:satMod val="160000"/>
                </a:schemeClr>
              </a:gs>
              <a:gs pos="92000">
                <a:schemeClr val="accent5">
                  <a:tint val="50000"/>
                  <a:satMod val="200000"/>
                </a:schemeClr>
              </a:gs>
              <a:gs pos="100000">
                <a:schemeClr val="accent5">
                  <a:tint val="43000"/>
                  <a:satMod val="19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1.Здесь и теперь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2.Искренность и открытость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3. Принцип «Я -высказывания». 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4. Активность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5.Закон «Ноль-ноль» 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6.Правило ушей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7. 1 – микрофон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8. Правило правой руки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ОТВЕТ  У  ДОСКИ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1.</a:t>
            </a:r>
            <a:r>
              <a:rPr lang="ru-RU" b="1" dirty="0" smtClean="0"/>
              <a:t>Вставить </a:t>
            </a:r>
            <a:r>
              <a:rPr lang="ru-RU" b="1" dirty="0" smtClean="0"/>
              <a:t>пропущенные слова</a:t>
            </a:r>
            <a:endParaRPr lang="ru-RU" dirty="0" smtClean="0"/>
          </a:p>
          <a:p>
            <a:r>
              <a:rPr lang="ru-RU" dirty="0" smtClean="0"/>
              <a:t>Урок - … во времени форма организации … взаимодействия (деятельности и обучения) педагогов и учащихся,… применяемая для решения задач обучения, развития и воспитания. Результатом такого … является усвоение учащимися знаний, формирование умений и навыков, развитие способностей, а </a:t>
            </a:r>
            <a:r>
              <a:rPr lang="ru-RU" dirty="0" smtClean="0"/>
              <a:t>также </a:t>
            </a:r>
            <a:r>
              <a:rPr lang="ru-RU" dirty="0" smtClean="0"/>
              <a:t>… опыта педагога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Слова для </a:t>
            </a:r>
            <a:r>
              <a:rPr lang="ru-RU" i="1" dirty="0" err="1" smtClean="0"/>
              <a:t>справок:</a:t>
            </a:r>
            <a:r>
              <a:rPr lang="ru-RU" dirty="0" err="1" smtClean="0"/>
              <a:t>а</a:t>
            </a:r>
            <a:r>
              <a:rPr lang="ru-RU" dirty="0" smtClean="0"/>
              <a:t>) совершенствование; б) целенаправленное; в) систематически; г) ограниченная; </a:t>
            </a:r>
            <a:r>
              <a:rPr lang="ru-RU" dirty="0" err="1" smtClean="0"/>
              <a:t>д</a:t>
            </a:r>
            <a:r>
              <a:rPr lang="ru-RU" dirty="0" smtClean="0"/>
              <a:t>) взаимодействие.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ОТВЕТ У ДОСКИ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/>
              <a:t>4.Разделите слова и словосочетания на две группы. Дайте названия этим группам (в основе должен быть критерий, по которым проводилось разделение).</a:t>
            </a:r>
            <a:endParaRPr lang="ru-RU" dirty="0" smtClean="0"/>
          </a:p>
          <a:p>
            <a:r>
              <a:rPr lang="ru-RU" dirty="0" smtClean="0"/>
              <a:t>Урок объяснения нового материала, урок-экскурсия, мультимедиа-урок, урок формирования новых знаний, интегрированный урок, урок-путешествие, урок анализа выполнения контрольной работы, урок комплексного применения знаний, комбинированный урок.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ОТВЕТ У ДОСКИ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 smtClean="0"/>
              <a:t>6.Выберите характеристику, которая не относится к критериям современного учебного занятия:</a:t>
            </a:r>
            <a:endParaRPr lang="ru-RU" dirty="0" smtClean="0"/>
          </a:p>
          <a:p>
            <a:r>
              <a:rPr lang="ru-RU" dirty="0" smtClean="0"/>
              <a:t>а) результативность; б) структурированность учебного занятия; в)дидактическая структурированность учебного занятия; г) активизация познавательной деятельности учащихся; </a:t>
            </a:r>
            <a:r>
              <a:rPr lang="ru-RU" dirty="0" err="1" smtClean="0"/>
              <a:t>д</a:t>
            </a:r>
            <a:r>
              <a:rPr lang="ru-RU" dirty="0" smtClean="0"/>
              <a:t>)самостоятельность и творчество учащихся в образовательном процессе е) комплексная передача готовых знаний в рамках предметного содержания ж)рациональное использование имеющегося в учреждении учебно-методического комплекса; </a:t>
            </a:r>
            <a:r>
              <a:rPr lang="ru-RU" dirty="0" err="1" smtClean="0"/>
              <a:t>з</a:t>
            </a:r>
            <a:r>
              <a:rPr lang="ru-RU" dirty="0" smtClean="0"/>
              <a:t>) практическая ориентированность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ЗАДАНИЕ КЛАССУ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/>
              <a:t>11. Запишите три слова на букву «У», которые могут охарактеризовать деятельность на уроке</a:t>
            </a:r>
            <a:endParaRPr lang="ru-RU" sz="4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3"/>
            <a:ext cx="8064896" cy="5262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УЧЁБА 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ctr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УДИВЛЕНИЕ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ctr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+УДОВОЛЬСТВИЕ+</a:t>
            </a:r>
          </a:p>
          <a:p>
            <a:pPr algn="ctr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УВЛЕЧЕНИЕ =</a:t>
            </a:r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=УСПЕХ</a:t>
            </a:r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274</TotalTime>
  <Words>575</Words>
  <Application>Microsoft Office PowerPoint</Application>
  <PresentationFormat>Экран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Педагогический совет</vt:lpstr>
      <vt:lpstr>Цель: ПОВЫШЕНИЕ УРОВНЯ ПРОФЕССИОНАЛЬНОГО МАСТЕРСТВА ПЕДАГОГОВ</vt:lpstr>
      <vt:lpstr>Задачи: -АКТУАЛИЗИРОВАТЬ ЗНАНИЯ О СИСТЕМНЫХ КОМПОНЕНТАХ СОВРЕМЕННОГО УЧЕБНОГО ЗАНЯТИЯ; -РАССМОТРЕТЬ УЧЕБНОЕ ЗАНЯТИЕ КАК СИСТЕМУ; -определить основные направления совершенствования деятельности педагогов по повышению  качества образования. </vt:lpstr>
      <vt:lpstr>ПРАВИЛА РАБОТЫ В ГРУППЕ</vt:lpstr>
      <vt:lpstr>ОТВЕТ  У  ДОСКИ</vt:lpstr>
      <vt:lpstr>ОТВЕТ У ДОСКИ</vt:lpstr>
      <vt:lpstr>ОТВЕТ У ДОСКИ</vt:lpstr>
      <vt:lpstr>ЗАДАНИЕ КЛАССУ</vt:lpstr>
      <vt:lpstr>Слайд 9</vt:lpstr>
      <vt:lpstr>РАБОТА В ГРУППАХ</vt:lpstr>
      <vt:lpstr>ОПРЕДЕЛЕНИЕ УРОКА                             (по Н.И. Запрудскому)</vt:lpstr>
      <vt:lpstr>Образовательная система</vt:lpstr>
      <vt:lpstr>Учебное занятие как система</vt:lpstr>
      <vt:lpstr>Критерии оценки современного учебного занятия</vt:lpstr>
      <vt:lpstr>ВЕРНО  ЛИ, ЧТО …?</vt:lpstr>
      <vt:lpstr>ВЕРНО  ЛИ, ЧТО …?</vt:lpstr>
      <vt:lpstr>ВЕРНО  ЛИ, ЧТО …?</vt:lpstr>
      <vt:lpstr>РАСПРЕДЕЛИТЕ ПО ГРУППАМ</vt:lpstr>
      <vt:lpstr>РЕФЛЕКСИВНЫЙ ЧЕМОДАНЧИК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СтариковаИИ</dc:creator>
  <cp:lastModifiedBy>СтариковаИИ</cp:lastModifiedBy>
  <cp:revision>22</cp:revision>
  <dcterms:created xsi:type="dcterms:W3CDTF">2021-10-22T12:53:13Z</dcterms:created>
  <dcterms:modified xsi:type="dcterms:W3CDTF">2021-10-25T10:34:02Z</dcterms:modified>
</cp:coreProperties>
</file>