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5656724-578C-4AE5-AA07-F03463EC2E5B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A6B7750-2390-44FF-BB70-03AB7A592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6724-578C-4AE5-AA07-F03463EC2E5B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7750-2390-44FF-BB70-03AB7A592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6724-578C-4AE5-AA07-F03463EC2E5B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7750-2390-44FF-BB70-03AB7A592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5656724-578C-4AE5-AA07-F03463EC2E5B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7750-2390-44FF-BB70-03AB7A592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5656724-578C-4AE5-AA07-F03463EC2E5B}" type="datetimeFigureOut">
              <a:rPr lang="ru-RU" smtClean="0"/>
              <a:pPr/>
              <a:t>24.02.2017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A6B7750-2390-44FF-BB70-03AB7A592454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5656724-578C-4AE5-AA07-F03463EC2E5B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A6B7750-2390-44FF-BB70-03AB7A592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5656724-578C-4AE5-AA07-F03463EC2E5B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A6B7750-2390-44FF-BB70-03AB7A592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6724-578C-4AE5-AA07-F03463EC2E5B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7750-2390-44FF-BB70-03AB7A592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5656724-578C-4AE5-AA07-F03463EC2E5B}" type="datetimeFigureOut">
              <a:rPr lang="ru-RU" smtClean="0"/>
              <a:pPr/>
              <a:t>24.02.2017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A6B7750-2390-44FF-BB70-03AB7A5924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5656724-578C-4AE5-AA07-F03463EC2E5B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A6B7750-2390-44FF-BB70-03AB7A592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5656724-578C-4AE5-AA07-F03463EC2E5B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A6B7750-2390-44FF-BB70-03AB7A592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5656724-578C-4AE5-AA07-F03463EC2E5B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A6B7750-2390-44FF-BB70-03AB7A592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188640"/>
            <a:ext cx="8207920" cy="410445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/>
              <a:t>Суицидальные мысли,</a:t>
            </a:r>
            <a:br>
              <a:rPr lang="ru-RU" b="1" dirty="0" smtClean="0"/>
            </a:br>
            <a:r>
              <a:rPr lang="ru-RU" b="1" dirty="0" smtClean="0"/>
              <a:t>как следствие</a:t>
            </a:r>
            <a:br>
              <a:rPr lang="ru-RU" b="1" dirty="0" smtClean="0"/>
            </a:br>
            <a:r>
              <a:rPr lang="ru-RU" b="1" dirty="0" smtClean="0"/>
              <a:t>опустошенной</a:t>
            </a:r>
            <a:br>
              <a:rPr lang="ru-RU" b="1" dirty="0" smtClean="0"/>
            </a:br>
            <a:r>
              <a:rPr lang="ru-RU" b="1" dirty="0" smtClean="0"/>
              <a:t>души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3132856" y="5445224"/>
            <a:ext cx="8062912" cy="1752600"/>
          </a:xfrm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</a:rPr>
              <a:t>«Не убий»  (Исх. 20:13)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Самоубийство – тягчайший грех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anchor="t">
            <a:normAutofit fontScale="92500"/>
          </a:bodyPr>
          <a:lstStyle/>
          <a:p>
            <a:r>
              <a:rPr lang="ru-RU" dirty="0" smtClean="0"/>
              <a:t>По степени тяжести греха, самоубийство приравнивается к убийству, но если убийца имеет возможность раскаяться, то самоубийца такой возможности себя лишил.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Самоубийство – это последствие тяжелого духовного состояния человека, когда он ставит себя на место Бога, и решает, кому жить, а кому — нет.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399032"/>
          </a:xfrm>
        </p:spPr>
        <p:txBody>
          <a:bodyPr>
            <a:normAutofit/>
          </a:bodyPr>
          <a:lstStyle/>
          <a:p>
            <a:r>
              <a:rPr lang="ru-RU" sz="3000" dirty="0" smtClean="0"/>
              <a:t>Самоубийство — это всегда отсутствие веры, это всегда отчаяние</a:t>
            </a:r>
            <a:endParaRPr lang="ru-RU" sz="3000" dirty="0"/>
          </a:p>
        </p:txBody>
      </p:sp>
      <p:pic>
        <p:nvPicPr>
          <p:cNvPr id="4" name="Содержимое 3" descr="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2132856"/>
            <a:ext cx="7292567" cy="4104455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laise-Pascal-555x7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050"/>
            <a:ext cx="5220071" cy="6838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220072" y="1772816"/>
            <a:ext cx="41044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Счастье – побудительный мотив любых поступков любого человека, даже того, кто собирается повеситься.</a:t>
            </a:r>
          </a:p>
          <a:p>
            <a:pPr algn="ctr"/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Блез Паскаль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36904" cy="139903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«Человек ищет, кому поклониться» (Ф. М. Достоевский)</a:t>
            </a:r>
            <a:endParaRPr lang="ru-RU" sz="3200" dirty="0"/>
          </a:p>
        </p:txBody>
      </p:sp>
      <p:pic>
        <p:nvPicPr>
          <p:cNvPr id="4" name="Содержимое 3" descr="800px-Vasily_Perov_-_Portret_F.M.Dostoevskogo_-_Google_Art_Project-768x96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988840"/>
            <a:ext cx="3657600" cy="4572000"/>
          </a:xfrm>
        </p:spPr>
      </p:pic>
      <p:sp>
        <p:nvSpPr>
          <p:cNvPr id="5" name="TextBox 4"/>
          <p:cNvSpPr txBox="1"/>
          <p:nvPr/>
        </p:nvSpPr>
        <p:spPr>
          <a:xfrm>
            <a:off x="4427984" y="1988840"/>
            <a:ext cx="43204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 каждом человеке есть потребность найти что-то высокое; тот смысл , за который можно «уцепиться». </a:t>
            </a:r>
          </a:p>
          <a:p>
            <a:endParaRPr lang="ru-RU" sz="2000" dirty="0"/>
          </a:p>
          <a:p>
            <a:r>
              <a:rPr lang="ru-RU" sz="2000" dirty="0"/>
              <a:t>Пока человек не найдет этого пусть часто и ложного идола, то жизнь пуста, она не имеет </a:t>
            </a:r>
            <a:r>
              <a:rPr lang="ru-RU" sz="2000" dirty="0" smtClean="0"/>
              <a:t>цены.</a:t>
            </a:r>
          </a:p>
          <a:p>
            <a:endParaRPr lang="ru-RU" sz="2000" dirty="0"/>
          </a:p>
          <a:p>
            <a:r>
              <a:rPr lang="ru-RU" sz="2000" dirty="0" smtClean="0"/>
              <a:t>Но тут </a:t>
            </a:r>
            <a:r>
              <a:rPr lang="ru-RU" sz="2000" dirty="0"/>
              <a:t>есть опасность оценить дорого то, что вообще ничего не стоит или слабо оценить свою жизнь.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Баланс в воспитании: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Нет «</a:t>
            </a:r>
            <a:r>
              <a:rPr lang="ru-RU" i="1" dirty="0" err="1" smtClean="0"/>
              <a:t>гиперопеке</a:t>
            </a:r>
            <a:r>
              <a:rPr lang="ru-RU" i="1" dirty="0" smtClean="0"/>
              <a:t>»!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r>
              <a:rPr lang="ru-RU" i="1" dirty="0" smtClean="0"/>
              <a:t>Акцент на активной роли и значении ребенка для близких здесь и сейчас.</a:t>
            </a:r>
          </a:p>
          <a:p>
            <a:endParaRPr lang="ru-RU" i="1" dirty="0" smtClean="0"/>
          </a:p>
          <a:p>
            <a:r>
              <a:rPr lang="ru-RU" i="1" dirty="0" smtClean="0"/>
              <a:t>Постоянное напоминание о важности его занятий и увлечений для окружающих и него самого в будущем.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Основные причины подросткового суицида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901700" y="1843088"/>
          <a:ext cx="7856538" cy="4806950"/>
        </p:xfrm>
        <a:graphic>
          <a:graphicData uri="http://schemas.openxmlformats.org/presentationml/2006/ole">
            <p:oleObj spid="_x0000_s1026" name="Диаграмма" r:id="rId3" imgW="7877141" imgH="4819763" progId="MSGraph.Chart.8">
              <p:embed followColorScheme="full"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Правильные и разумные действия родителей и близких в случае суицидальных наклонностей подростка, способны нивелировать практически любую причину потенциального суицида</a:t>
            </a:r>
            <a:endParaRPr lang="ru-RU" sz="2400" dirty="0"/>
          </a:p>
        </p:txBody>
      </p:sp>
      <p:pic>
        <p:nvPicPr>
          <p:cNvPr id="5" name="Содержимое 4" descr="46616884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830574"/>
            <a:ext cx="7344816" cy="5027426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Некоторые общие рекомендации при общении с подростком: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71952"/>
            <a:ext cx="8229600" cy="518604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ru-RU" sz="2800" dirty="0" smtClean="0"/>
              <a:t>Искренность в общении;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ru-RU" sz="2800" dirty="0" smtClean="0"/>
              <a:t>Не обижаться на невнимание и занятость подростка;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ru-RU" sz="2800" dirty="0" smtClean="0"/>
              <a:t>Не расспрашивать с напором, раздражительностью, осуждением;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ru-RU" sz="2800" dirty="0" smtClean="0"/>
              <a:t>Разговаривать сдержанно и с уважением;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ru-RU" sz="2800" dirty="0" smtClean="0"/>
              <a:t>Делиться своими планами;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ru-RU" sz="2800" dirty="0" smtClean="0"/>
              <a:t>Хвалить чаще.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894</TotalTime>
  <Words>271</Words>
  <Application>Microsoft Office PowerPoint</Application>
  <PresentationFormat>Экран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Яркая</vt:lpstr>
      <vt:lpstr>Диаграмма</vt:lpstr>
      <vt:lpstr>Суицидальные мысли, как следствие опустошенной души</vt:lpstr>
      <vt:lpstr>Самоубийство – тягчайший грех</vt:lpstr>
      <vt:lpstr>Самоубийство — это всегда отсутствие веры, это всегда отчаяние</vt:lpstr>
      <vt:lpstr>Слайд 4</vt:lpstr>
      <vt:lpstr>«Человек ищет, кому поклониться» (Ф. М. Достоевский)</vt:lpstr>
      <vt:lpstr>Баланс в воспитании:</vt:lpstr>
      <vt:lpstr>Основные причины подросткового суицида</vt:lpstr>
      <vt:lpstr>Правильные и разумные действия родителей и близких в случае суицидальных наклонностей подростка, способны нивелировать практически любую причину потенциального суицида</vt:lpstr>
      <vt:lpstr>Некоторые общие рекомендации при общении с подростком: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Пользователь Windows</cp:lastModifiedBy>
  <cp:revision>91</cp:revision>
  <dcterms:created xsi:type="dcterms:W3CDTF">2017-02-23T07:15:33Z</dcterms:created>
  <dcterms:modified xsi:type="dcterms:W3CDTF">2017-02-24T10:46:04Z</dcterms:modified>
</cp:coreProperties>
</file>