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CFE"/>
    <a:srgbClr val="DBF6FE"/>
    <a:srgbClr val="6BC5C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108" d="100"/>
          <a:sy n="108" d="100"/>
        </p:scale>
        <p:origin x="-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3/27/2019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326" y="470262"/>
            <a:ext cx="8102237" cy="3618412"/>
          </a:xfrm>
        </p:spPr>
        <p:txBody>
          <a:bodyPr>
            <a:noAutofit/>
          </a:bodyPr>
          <a:lstStyle/>
          <a:p>
            <a:r>
              <a:rPr lang="ru-RU" sz="3200" b="1" dirty="0" smtClean="0"/>
              <a:t>ТЕМА: Алгоритм работы по предупреждению половой неприкосновенности и половой свободы несовершеннолетних.</a:t>
            </a:r>
            <a:endParaRPr lang="ru-RU" sz="3200" dirty="0"/>
          </a:p>
        </p:txBody>
      </p:sp>
    </p:spTree>
    <p:extLst>
      <p:ext uri="{BB962C8B-B14F-4D97-AF65-F5344CB8AC3E}">
        <p14:creationId xmlns="" xmlns:p14="http://schemas.microsoft.com/office/powerpoint/2010/main" val="239943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7383" y="431074"/>
            <a:ext cx="8569234" cy="5078313"/>
          </a:xfrm>
          <a:prstGeom prst="rect">
            <a:avLst/>
          </a:prstGeom>
          <a:noFill/>
        </p:spPr>
        <p:txBody>
          <a:bodyPr wrap="square" rtlCol="0">
            <a:spAutoFit/>
          </a:bodyPr>
          <a:lstStyle/>
          <a:p>
            <a:r>
              <a:rPr lang="ru-RU" b="1" dirty="0" smtClean="0"/>
              <a:t>1.5. Изменения самосознания ребенка</a:t>
            </a:r>
            <a:endParaRPr lang="ru-RU" dirty="0" smtClean="0"/>
          </a:p>
          <a:p>
            <a:pPr lvl="0"/>
            <a:r>
              <a:rPr lang="ru-RU" dirty="0" smtClean="0"/>
              <a:t>снижение самооценки;</a:t>
            </a:r>
          </a:p>
          <a:p>
            <a:pPr lvl="0"/>
            <a:r>
              <a:rPr lang="ru-RU" dirty="0" smtClean="0"/>
              <a:t>отвращение, стыд, вина, недоверие, чувство собственной испорченности;</a:t>
            </a:r>
          </a:p>
          <a:p>
            <a:pPr lvl="0"/>
            <a:r>
              <a:rPr lang="ru-RU" dirty="0" err="1" smtClean="0"/>
              <a:t>саморазрушающее</a:t>
            </a:r>
            <a:r>
              <a:rPr lang="ru-RU" dirty="0" smtClean="0"/>
              <a:t> поведение – употребление алкоголя, наркотиков, проституция, побеги из дома, пропуски учебных занятий, чрезмерно частая подверженность разнообразным несчастным случаям;</a:t>
            </a:r>
          </a:p>
          <a:p>
            <a:pPr lvl="0"/>
            <a:r>
              <a:rPr lang="ru-RU" dirty="0" smtClean="0"/>
              <a:t>мысли, разговоры о самоубийстве, суицидальные попытки.</a:t>
            </a:r>
          </a:p>
          <a:p>
            <a:r>
              <a:rPr lang="ru-RU" b="1" dirty="0" smtClean="0"/>
              <a:t>1.6. Появление невротических и психосоматических симптомов</a:t>
            </a:r>
            <a:endParaRPr lang="ru-RU" dirty="0" smtClean="0"/>
          </a:p>
          <a:p>
            <a:pPr lvl="0"/>
            <a:r>
              <a:rPr lang="ru-RU" dirty="0" smtClean="0"/>
              <a:t>беспокойность при нахождении рядом с определенным человеком;</a:t>
            </a:r>
          </a:p>
          <a:p>
            <a:pPr lvl="0"/>
            <a:r>
              <a:rPr lang="ru-RU" dirty="0" smtClean="0"/>
              <a:t>боязнь оставаться в помещении наедине с определенным человеком/либо иными лицами;</a:t>
            </a:r>
          </a:p>
          <a:p>
            <a:pPr lvl="0"/>
            <a:r>
              <a:rPr lang="ru-RU" dirty="0" smtClean="0"/>
              <a:t>сопротивление прикосновениям, нежелание чтобы ребенка целовали, обнимали или до него дотрагивался определенный человек;</a:t>
            </a:r>
          </a:p>
          <a:p>
            <a:pPr lvl="0"/>
            <a:r>
              <a:rPr lang="ru-RU" dirty="0" smtClean="0"/>
              <a:t>боязнь раздеваться (например, может категорически отказаться от учебных занятий физической культурой или снять нижнее белье во время медицинского осмотра);</a:t>
            </a:r>
          </a:p>
          <a:p>
            <a:pPr lvl="0"/>
            <a:r>
              <a:rPr lang="ru-RU" dirty="0" smtClean="0"/>
              <a:t>головная боль, боли в области желудка и сердца;</a:t>
            </a:r>
          </a:p>
          <a:p>
            <a:pPr lvl="0"/>
            <a:r>
              <a:rPr lang="ru-RU" dirty="0" smtClean="0"/>
              <a:t>навязчивые страхи;</a:t>
            </a:r>
          </a:p>
          <a:p>
            <a:r>
              <a:rPr lang="ru-RU" dirty="0" smtClean="0"/>
              <a:t>расстройства сна (страх ложиться спать, бессонница, ночные кошмары).</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0"/>
            <a:ext cx="7886700" cy="1325563"/>
          </a:xfrm>
        </p:spPr>
        <p:txBody>
          <a:bodyPr>
            <a:normAutofit/>
          </a:bodyPr>
          <a:lstStyle/>
          <a:p>
            <a:pPr lvl="0"/>
            <a:r>
              <a:rPr lang="ru-RU" sz="2200" b="1" dirty="0" smtClean="0"/>
              <a:t>Как вести себя, если ребенок рассказывает Вам о насилии</a:t>
            </a:r>
            <a:r>
              <a:rPr lang="ru-RU" dirty="0" smtClean="0"/>
              <a:t/>
            </a:r>
            <a:br>
              <a:rPr lang="ru-RU" dirty="0" smtClean="0"/>
            </a:br>
            <a:endParaRPr lang="ru-RU" dirty="0"/>
          </a:p>
        </p:txBody>
      </p:sp>
      <p:sp>
        <p:nvSpPr>
          <p:cNvPr id="3" name="TextBox 2"/>
          <p:cNvSpPr txBox="1"/>
          <p:nvPr/>
        </p:nvSpPr>
        <p:spPr>
          <a:xfrm>
            <a:off x="0" y="809897"/>
            <a:ext cx="9144000" cy="6186309"/>
          </a:xfrm>
          <a:prstGeom prst="rect">
            <a:avLst/>
          </a:prstGeom>
          <a:noFill/>
        </p:spPr>
        <p:txBody>
          <a:bodyPr wrap="square" rtlCol="0">
            <a:spAutoFit/>
          </a:bodyPr>
          <a:lstStyle/>
          <a:p>
            <a:pPr lvl="0">
              <a:buFont typeface="Arial" pitchFamily="34" charset="0"/>
              <a:buChar char="•"/>
            </a:pPr>
            <a:r>
              <a:rPr lang="ru-RU" dirty="0" smtClean="0"/>
              <a:t>Отнеситесь к тому, о чем рассказал Вам ребенок, серьезно. Он не будет лгать о пережитом издевательстве, особенно если рассказывает о произошедшем очень эмоционально, с подробностями. Эмоции всегда соответствуют пережитому состоянию.</a:t>
            </a:r>
          </a:p>
          <a:p>
            <a:pPr lvl="0">
              <a:buFont typeface="Arial" pitchFamily="34" charset="0"/>
              <a:buChar char="•"/>
            </a:pPr>
            <a:r>
              <a:rPr lang="ru-RU" dirty="0" smtClean="0"/>
              <a:t>Сохраняйте спокойствие. Ребенок может перестать говорить о случившемся, чтобы оградить Вас от болезненных переживаний.</a:t>
            </a:r>
          </a:p>
          <a:p>
            <a:pPr lvl="0">
              <a:buFont typeface="Arial" pitchFamily="34" charset="0"/>
              <a:buChar char="•"/>
            </a:pPr>
            <a:r>
              <a:rPr lang="ru-RU" dirty="0" smtClean="0"/>
              <a:t>Успокойте и подбодрите пострадавшего ребенка. Объясните, что рассказывая Вам о том, что случилось, ему будет проще пережить случившееся. Дайте ему понять, что Вы понимаете и ни в чем не обвиняете его («Ты правильно сделал, что мне рассказал»).</a:t>
            </a:r>
          </a:p>
          <a:p>
            <a:pPr lvl="0">
              <a:buFont typeface="Arial" pitchFamily="34" charset="0"/>
              <a:buChar char="•"/>
            </a:pPr>
            <a:r>
              <a:rPr lang="ru-RU" dirty="0" smtClean="0"/>
              <a:t>Поощряйте ребенка рассказать о том, что случилось. Дайте ребенку выговориться.</a:t>
            </a:r>
          </a:p>
          <a:p>
            <a:pPr lvl="0">
              <a:buFont typeface="Arial" pitchFamily="34" charset="0"/>
              <a:buChar char="•"/>
            </a:pPr>
            <a:r>
              <a:rPr lang="ru-RU" dirty="0" smtClean="0"/>
              <a:t>Постарайтесь максимально узнать у него точные факты произошедшего. Внимательно относитесь к словам ребенка, не отбрасывая их как нечто невероятное. Даже если факты не имели места, важно понять истоки его фантазии.</a:t>
            </a:r>
          </a:p>
          <a:p>
            <a:pPr lvl="0">
              <a:buFont typeface="Arial" pitchFamily="34" charset="0"/>
              <a:buChar char="•"/>
            </a:pPr>
            <a:r>
              <a:rPr lang="ru-RU" dirty="0" smtClean="0"/>
              <a:t>Незамедлительно и тщательно проверьте достоверность предположений.</a:t>
            </a:r>
          </a:p>
          <a:p>
            <a:pPr lvl="0">
              <a:buFont typeface="Arial" pitchFamily="34" charset="0"/>
              <a:buChar char="•"/>
            </a:pPr>
            <a:r>
              <a:rPr lang="ru-RU" dirty="0" smtClean="0"/>
              <a:t>Будьте внимательны к тому, что может заставить ребенка чувствовать себя некомфортно.</a:t>
            </a:r>
          </a:p>
          <a:p>
            <a:pPr lvl="0">
              <a:buFont typeface="Arial" pitchFamily="34" charset="0"/>
              <a:buChar char="•"/>
            </a:pPr>
            <a:r>
              <a:rPr lang="ru-RU" dirty="0" smtClean="0"/>
              <a:t>Дайте возможность ребенку выплеснуть свои эмоции.</a:t>
            </a:r>
          </a:p>
          <a:p>
            <a:pPr lvl="0">
              <a:buFont typeface="Arial" pitchFamily="34" charset="0"/>
              <a:buChar char="•"/>
            </a:pPr>
            <a:r>
              <a:rPr lang="ru-RU" dirty="0" smtClean="0"/>
              <a:t>Будьте выдержаны, если ребенку трудно открыться Вам эмоционально. Помните, что нужно терпение, поскольку убедить ребенка поверить Вам может оказаться нелегко.</a:t>
            </a:r>
          </a:p>
          <a:p>
            <a:pPr lvl="0">
              <a:buFont typeface="Arial" pitchFamily="34" charset="0"/>
              <a:buChar char="•"/>
            </a:pPr>
            <a:r>
              <a:rPr lang="ru-RU" dirty="0" smtClean="0"/>
              <a:t>Пользуйтесь теми же словами, которые использует ребенок, не делайте ему замечаний за использование непристойных выражений, поскольку для него это может быть единственным способом описать случившееся.</a:t>
            </a:r>
          </a:p>
          <a:p>
            <a:pPr lvl="0">
              <a:buFont typeface="Arial" pitchFamily="34" charset="0"/>
              <a:buChar char="•"/>
            </a:pPr>
            <a:r>
              <a:rPr lang="ru-RU" dirty="0" smtClean="0"/>
              <a:t>Будьте искренними. Повторите ребенку еще раз, что Вы верите тому, о чем он рассказал.</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8194" y="378823"/>
            <a:ext cx="8660675" cy="5632311"/>
          </a:xfrm>
          <a:prstGeom prst="rect">
            <a:avLst/>
          </a:prstGeom>
          <a:noFill/>
        </p:spPr>
        <p:txBody>
          <a:bodyPr wrap="square" rtlCol="0">
            <a:spAutoFit/>
          </a:bodyPr>
          <a:lstStyle/>
          <a:p>
            <a:pPr lvl="0">
              <a:buFont typeface="Arial" pitchFamily="34" charset="0"/>
              <a:buChar char="•"/>
            </a:pPr>
            <a:r>
              <a:rPr lang="ru-RU" dirty="0" smtClean="0"/>
              <a:t>Будьте честны. Объясните ребенку, что Вы собираетесь делать дальше, и спросите, согласен ли он с Вашими намерениями («Мне надо сказать кое-кому (педагогу-психологу, педагогу социальному или сотруднику органов внутренних дел)) о том, что случилось. Они захотят задать тебе несколько вопросов и помогут сделать так, чтобы ты почувствовал(а) себя в безопасности». Можно дать понять ребенку, что Вы понимаете его чувства, но не должны оставлять ему выбора. Скажите ребенку: «Бывают такие секреты, которые нельзя хранить, если тебе сделали плохо».</a:t>
            </a:r>
          </a:p>
          <a:p>
            <a:pPr lvl="0">
              <a:buFont typeface="Arial" pitchFamily="34" charset="0"/>
              <a:buChar char="•"/>
            </a:pPr>
            <a:r>
              <a:rPr lang="ru-RU" dirty="0" smtClean="0"/>
              <a:t>Обратитесь за профессиональной консультацией специалиста (психологической, правовой, медицинской).</a:t>
            </a:r>
          </a:p>
          <a:p>
            <a:pPr lvl="0">
              <a:buFont typeface="Arial" pitchFamily="34" charset="0"/>
              <a:buChar char="•"/>
            </a:pPr>
            <a:r>
              <a:rPr lang="ru-RU" dirty="0" smtClean="0"/>
              <a:t>Настаивайте на прохождении медицинского осмотра как можно скорее, даже, если нет видимых повреждений.</a:t>
            </a:r>
          </a:p>
          <a:p>
            <a:pPr lvl="0">
              <a:buFont typeface="Arial" pitchFamily="34" charset="0"/>
              <a:buChar char="•"/>
            </a:pPr>
            <a:r>
              <a:rPr lang="ru-RU" dirty="0" smtClean="0"/>
              <a:t>Ребенка с умеренными и тяжелыми повреждениями, неврологическими и </a:t>
            </a:r>
            <a:r>
              <a:rPr lang="ru-RU" dirty="0" err="1" smtClean="0"/>
              <a:t>сердечно-сосудистыми</a:t>
            </a:r>
            <a:r>
              <a:rPr lang="ru-RU" dirty="0" smtClean="0"/>
              <a:t> нарушениями, а также с тяжелой психической травмой необходимо госпитализировать в обязательном сопровождении педагога.</a:t>
            </a:r>
          </a:p>
          <a:p>
            <a:pPr lvl="0">
              <a:buFont typeface="Arial" pitchFamily="34" charset="0"/>
              <a:buChar char="•"/>
            </a:pPr>
            <a:r>
              <a:rPr lang="ru-RU" dirty="0" smtClean="0"/>
              <a:t>Не думайте, что ребенок обязательно ненавидит своего противника или сердится на него, ведь он может оказаться и членом семьи/ родителем/опекуном. Терпеливо отвечайте на вопросы и рассеивайте тревоги ребенка.</a:t>
            </a:r>
          </a:p>
          <a:p>
            <a:pPr lvl="0">
              <a:buFont typeface="Arial" pitchFamily="34" charset="0"/>
              <a:buChar char="•"/>
            </a:pPr>
            <a:r>
              <a:rPr lang="ru-RU" dirty="0" smtClean="0"/>
              <a:t>После окончания разговора сделайте подробную запись.</a:t>
            </a:r>
          </a:p>
          <a:p>
            <a:pPr>
              <a:buFont typeface="Arial" pitchFamily="34" charset="0"/>
              <a:buChar char="•"/>
            </a:pPr>
            <a:r>
              <a:rPr lang="ru-RU" i="1" dirty="0" smtClean="0"/>
              <a:t>Помните: интересы ребенка выше всего остального!</a:t>
            </a:r>
            <a:endParaRPr lang="ru-RU" dirty="0" smtClean="0"/>
          </a:p>
          <a:p>
            <a:pPr>
              <a:buFont typeface="Arial" pitchFamily="34" charset="0"/>
              <a:buChar char="•"/>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t>2.1. Что делать, если насилие обнаружено в учреждении образования  или в ином социальном учреждении</a:t>
            </a:r>
            <a:r>
              <a:rPr lang="ru-RU" dirty="0" smtClean="0"/>
              <a:t/>
            </a:r>
            <a:br>
              <a:rPr lang="ru-RU" dirty="0" smtClean="0"/>
            </a:br>
            <a:endParaRPr lang="ru-RU" dirty="0"/>
          </a:p>
        </p:txBody>
      </p:sp>
      <p:sp>
        <p:nvSpPr>
          <p:cNvPr id="3" name="TextBox 2"/>
          <p:cNvSpPr txBox="1"/>
          <p:nvPr/>
        </p:nvSpPr>
        <p:spPr>
          <a:xfrm>
            <a:off x="156754" y="1162591"/>
            <a:ext cx="8987246" cy="4801314"/>
          </a:xfrm>
          <a:prstGeom prst="rect">
            <a:avLst/>
          </a:prstGeom>
          <a:noFill/>
        </p:spPr>
        <p:txBody>
          <a:bodyPr wrap="square" rtlCol="0">
            <a:spAutoFit/>
          </a:bodyPr>
          <a:lstStyle/>
          <a:p>
            <a:pPr lvl="0"/>
            <a:r>
              <a:rPr lang="ru-RU" sz="1600" dirty="0" smtClean="0"/>
              <a:t>Проведите разговор с жертвой насилия, руководствуясь следующим: скажите ребенку, что Вы хотите ему помочь, но не торопитесь быстро предлагать решения (заблуждение, часто встречающееся при разговорах с жертвами насилия, – желание как можно быстрее помочь ребенку).</a:t>
            </a:r>
          </a:p>
          <a:p>
            <a:pPr lvl="0"/>
            <a:r>
              <a:rPr lang="ru-RU" sz="1600" dirty="0" smtClean="0"/>
              <a:t>Обговорите с ребенком различные возможности, предложите посоветоваться со знающими людьми.</a:t>
            </a:r>
          </a:p>
          <a:p>
            <a:pPr lvl="0"/>
            <a:r>
              <a:rPr lang="ru-RU" sz="1600" dirty="0" smtClean="0"/>
              <a:t>Не обещайте никому не рассказывать об услышанном, но заверьте ребенка, что сначала Вы согласуете свои действия с ним. Обещайте постоянно его поддерживать.</a:t>
            </a:r>
          </a:p>
          <a:p>
            <a:pPr lvl="0"/>
            <a:r>
              <a:rPr lang="ru-RU" sz="1600" dirty="0" smtClean="0"/>
              <a:t>Уделите внимание следующему:</a:t>
            </a:r>
          </a:p>
          <a:p>
            <a:r>
              <a:rPr lang="ru-RU" sz="1600" dirty="0" smtClean="0"/>
              <a:t>а) поддержке и обеспечению спокойствия пострадавшего ребенка;</a:t>
            </a:r>
          </a:p>
          <a:p>
            <a:r>
              <a:rPr lang="ru-RU" sz="1600" dirty="0" smtClean="0"/>
              <a:t>б) гарантии безопасности различным причастным лицам;</a:t>
            </a:r>
          </a:p>
          <a:p>
            <a:r>
              <a:rPr lang="ru-RU" sz="1600" dirty="0" smtClean="0"/>
              <a:t>в) прекращению обстоятельств, при которых происходит сексуальное насилие;</a:t>
            </a:r>
          </a:p>
          <a:p>
            <a:r>
              <a:rPr lang="ru-RU" sz="1600" dirty="0" smtClean="0"/>
              <a:t>г) выявлению того, каким образом вести разговоры с насильником и каким образом принимать к насильнику меры;</a:t>
            </a:r>
          </a:p>
          <a:p>
            <a:r>
              <a:rPr lang="ru-RU" sz="1600" dirty="0" err="1" smtClean="0"/>
              <a:t>д</a:t>
            </a:r>
            <a:r>
              <a:rPr lang="ru-RU" sz="1600" dirty="0" smtClean="0"/>
              <a:t>) ставить или не ставить в известность других детей из учреждения о случившемся, и каким образом это сделать;</a:t>
            </a:r>
          </a:p>
          <a:p>
            <a:r>
              <a:rPr lang="ru-RU" sz="1600" dirty="0" smtClean="0"/>
              <a:t>е)</a:t>
            </a:r>
            <a:r>
              <a:rPr lang="ru-RU" sz="1600" dirty="0" smtClean="0"/>
              <a:t> обеспечению поддержки привлеченных к делу специалистов; созданию продуманного плана действий по постановке в известность о случившемся различных причастных лиц.</a:t>
            </a:r>
          </a:p>
          <a:p>
            <a:endParaRPr lang="ru-RU" sz="1600"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b="1" i="1" dirty="0" smtClean="0"/>
              <a:t>2.2. Чего не стоит делать</a:t>
            </a:r>
            <a:r>
              <a:rPr lang="ru-RU" dirty="0" smtClean="0"/>
              <a:t/>
            </a:r>
            <a:br>
              <a:rPr lang="ru-RU" dirty="0" smtClean="0"/>
            </a:br>
            <a:endParaRPr lang="ru-RU" dirty="0"/>
          </a:p>
        </p:txBody>
      </p:sp>
      <p:sp>
        <p:nvSpPr>
          <p:cNvPr id="3" name="TextBox 2"/>
          <p:cNvSpPr txBox="1"/>
          <p:nvPr/>
        </p:nvSpPr>
        <p:spPr>
          <a:xfrm>
            <a:off x="352697" y="1149531"/>
            <a:ext cx="8791303" cy="2585323"/>
          </a:xfrm>
          <a:prstGeom prst="rect">
            <a:avLst/>
          </a:prstGeom>
          <a:noFill/>
        </p:spPr>
        <p:txBody>
          <a:bodyPr wrap="square" rtlCol="0">
            <a:spAutoFit/>
          </a:bodyPr>
          <a:lstStyle/>
          <a:p>
            <a:pPr lvl="0">
              <a:buFont typeface="Arial" pitchFamily="34" charset="0"/>
              <a:buChar char="•"/>
            </a:pPr>
            <a:r>
              <a:rPr lang="ru-RU" dirty="0" smtClean="0"/>
              <a:t>не давайте ребенку опрометчивых обещаний типа: «Это останется между нами», «Мама не будет сердиться», «Все будет хорошо». Насильник уже заставил ребенка держать их отношения в секрете, а собственный жизненный опыт говорит ему, что мама будет сердиться и ругать его (что чаще всего и происходит);</a:t>
            </a:r>
          </a:p>
          <a:p>
            <a:pPr lvl="0">
              <a:buFont typeface="Arial" pitchFamily="34" charset="0"/>
              <a:buChar char="•"/>
            </a:pPr>
            <a:r>
              <a:rPr lang="ru-RU" dirty="0" smtClean="0"/>
              <a:t>не советуйте ребенку забыть все и жить так, как будто ничего не было, потому что последствия насилия таковы, что навязчивые воспоминания и мысли о пережитом вызывают тревогу, беспокойство, неуверенность в будущем. Лучше обратиться к специалисту, имеющему опыт работы с детьми, подвергшимися насилию.</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t>2.3. Причины</a:t>
            </a:r>
            <a:r>
              <a:rPr lang="ru-RU" sz="2700" dirty="0" smtClean="0"/>
              <a:t>, по которым ребенок молчит о совершаемом над ним насилии, в значительной степени внушены насильником:</a:t>
            </a:r>
            <a:r>
              <a:rPr lang="ru-RU" dirty="0" smtClean="0"/>
              <a:t/>
            </a:r>
            <a:br>
              <a:rPr lang="ru-RU" dirty="0" smtClean="0"/>
            </a:br>
            <a:endParaRPr lang="ru-RU" dirty="0"/>
          </a:p>
        </p:txBody>
      </p:sp>
      <p:sp>
        <p:nvSpPr>
          <p:cNvPr id="3" name="TextBox 2"/>
          <p:cNvSpPr txBox="1"/>
          <p:nvPr/>
        </p:nvSpPr>
        <p:spPr>
          <a:xfrm>
            <a:off x="509451" y="1449977"/>
            <a:ext cx="8242663" cy="3139321"/>
          </a:xfrm>
          <a:prstGeom prst="rect">
            <a:avLst/>
          </a:prstGeom>
          <a:noFill/>
        </p:spPr>
        <p:txBody>
          <a:bodyPr wrap="square" rtlCol="0">
            <a:spAutoFit/>
          </a:bodyPr>
          <a:lstStyle/>
          <a:p>
            <a:pPr lvl="0">
              <a:buFont typeface="Arial" pitchFamily="34" charset="0"/>
              <a:buChar char="•"/>
            </a:pPr>
            <a:r>
              <a:rPr lang="ru-RU" dirty="0" smtClean="0"/>
              <a:t>страх, поскольку ребенок верит всему, что обещает сделать насильник (прогонит их с мамой из дома, убьет любимую собаку, расскажет всем о каком-либо поступке и т.д.);</a:t>
            </a:r>
          </a:p>
          <a:p>
            <a:pPr lvl="0">
              <a:buFont typeface="Arial" pitchFamily="34" charset="0"/>
              <a:buChar char="•"/>
            </a:pPr>
            <a:r>
              <a:rPr lang="ru-RU" dirty="0" smtClean="0"/>
              <a:t>низкая самооценка (если со мной это происходит, а с другими детьми – нет, значит, я это заслужил);</a:t>
            </a:r>
          </a:p>
          <a:p>
            <a:pPr lvl="0">
              <a:buFont typeface="Arial" pitchFamily="34" charset="0"/>
              <a:buChar char="•"/>
            </a:pPr>
            <a:r>
              <a:rPr lang="ru-RU" dirty="0" smtClean="0"/>
              <a:t>чувство вины (я недостаточно сопротивлялся);</a:t>
            </a:r>
          </a:p>
          <a:p>
            <a:pPr lvl="0">
              <a:buFont typeface="Arial" pitchFamily="34" charset="0"/>
              <a:buChar char="•"/>
            </a:pPr>
            <a:r>
              <a:rPr lang="ru-RU" dirty="0" smtClean="0"/>
              <a:t>отчаяние (никто мне не поверит и не сможет помочь, будет только хуже);</a:t>
            </a:r>
          </a:p>
          <a:p>
            <a:pPr lvl="0">
              <a:buFont typeface="Arial" pitchFamily="34" charset="0"/>
              <a:buChar char="•"/>
            </a:pPr>
            <a:r>
              <a:rPr lang="ru-RU" dirty="0" smtClean="0"/>
              <a:t>стыд (если я расскажу, все отвернутся от меня);</a:t>
            </a:r>
          </a:p>
          <a:p>
            <a:pPr lvl="0">
              <a:buFont typeface="Arial" pitchFamily="34" charset="0"/>
              <a:buChar char="•"/>
            </a:pPr>
            <a:r>
              <a:rPr lang="ru-RU" dirty="0" smtClean="0"/>
              <a:t>отрицание (на самом деле мне не причинили большого вреда);</a:t>
            </a:r>
          </a:p>
          <a:p>
            <a:pPr lvl="0">
              <a:buFont typeface="Arial" pitchFamily="34" charset="0"/>
              <a:buChar char="•"/>
            </a:pPr>
            <a:r>
              <a:rPr lang="ru-RU" dirty="0" smtClean="0"/>
              <a:t>любовь (я люблю этого человека и приношу себя в жертву).</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1084" y="2638063"/>
            <a:ext cx="7886700" cy="1325563"/>
          </a:xfrm>
        </p:spPr>
        <p:txBody>
          <a:bodyPr>
            <a:normAutofit fontScale="90000"/>
          </a:bodyPr>
          <a:lstStyle/>
          <a:p>
            <a:r>
              <a:rPr lang="ru-RU" b="1" u="sng" dirty="0" smtClean="0"/>
              <a:t>Памятка по безопасному поведению для </a:t>
            </a:r>
            <a:r>
              <a:rPr lang="ru-RU" b="1" u="sng" dirty="0" smtClean="0"/>
              <a:t>несовершеннолетних</a:t>
            </a:r>
            <a:r>
              <a:rPr lang="ru-RU" dirty="0" smtClean="0"/>
              <a:t/>
            </a:r>
            <a:br>
              <a:rPr lang="ru-RU" dirty="0" smtClean="0"/>
            </a:br>
            <a:r>
              <a:rPr lang="ru-RU" b="1" dirty="0" smtClean="0"/>
              <a:t>СЛЕДУЙ ПРИНЦИПАМ БЕЗОПАСНОГО ПОВЕДЕНИЯ</a:t>
            </a:r>
            <a:r>
              <a:rPr lang="ru-RU" dirty="0" smtClean="0"/>
              <a:t/>
            </a:r>
            <a:br>
              <a:rPr lang="ru-RU" dirty="0" smtClean="0"/>
            </a:br>
            <a:r>
              <a:rPr lang="ru-RU" dirty="0" smtClean="0"/>
              <a:t>Предвидеть опасность!</a:t>
            </a:r>
            <a:br>
              <a:rPr lang="ru-RU" dirty="0" smtClean="0"/>
            </a:br>
            <a:r>
              <a:rPr lang="ru-RU" dirty="0" smtClean="0"/>
              <a:t>По возможности избегать ее!</a:t>
            </a:r>
            <a:br>
              <a:rPr lang="ru-RU" dirty="0" smtClean="0"/>
            </a:br>
            <a:r>
              <a:rPr lang="ru-RU" dirty="0" smtClean="0"/>
              <a:t>При необходимости - действовать!</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1. ЕСЛИ ТЫ НАХОДИШЬСЯ НА УЛИЦЕ</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Избегай прогулок в одиночестве в вечернее время и в малолюдных местах. Если тебя спрашивают, как найти улицу, объясни, как дойти, но, ни в коем случае не провожай. Если тебя пытаются уговорить, отвечай, что тебе нужно предупредить родителей, рас­сказать им, куда и с кем отправляешься.</a:t>
            </a:r>
          </a:p>
          <a:p>
            <a:pPr lvl="0"/>
            <a:r>
              <a:rPr lang="ru-RU" dirty="0" smtClean="0"/>
              <a:t>Возвращаясь домой в вечернее время, сними все украшения, спрячь сумочку под одежду.</a:t>
            </a:r>
          </a:p>
          <a:p>
            <a:pPr lvl="0"/>
            <a:r>
              <a:rPr lang="ru-RU" dirty="0" smtClean="0"/>
              <a:t>Для передвижения выбирай оживленные и хорошо освещенные улицы.</a:t>
            </a:r>
          </a:p>
          <a:p>
            <a:pPr lvl="0"/>
            <a:r>
              <a:rPr lang="ru-RU" dirty="0" smtClean="0"/>
              <a:t>Постарайся идти рядом с семейной парой, пожилыми людьми, военными.</a:t>
            </a:r>
          </a:p>
          <a:p>
            <a:pPr lvl="0"/>
            <a:r>
              <a:rPr lang="ru-RU" dirty="0" smtClean="0"/>
              <a:t>Избегай кратчайших путей (через парк, пустую автостоянку, спортивные площадки и пустыри).</a:t>
            </a:r>
          </a:p>
          <a:p>
            <a:pPr lvl="0"/>
            <a:r>
              <a:rPr lang="ru-RU" dirty="0" smtClean="0"/>
              <a:t>Держи определенную дистанцию с людьми, проходя мимо подъездов и подворотен.</a:t>
            </a:r>
          </a:p>
          <a:p>
            <a:pPr lvl="0"/>
            <a:r>
              <a:rPr lang="ru-RU" dirty="0" smtClean="0"/>
              <a:t>Обходи незнакомые компании и пьяных людей.</a:t>
            </a:r>
          </a:p>
          <a:p>
            <a:pPr lvl="0"/>
            <a:r>
              <a:rPr lang="ru-RU" dirty="0" smtClean="0"/>
              <a:t>Если видишь тормозящую машину, отойди от нее как можно дальше.</a:t>
            </a:r>
          </a:p>
          <a:p>
            <a:pPr lvl="0"/>
            <a:r>
              <a:rPr lang="ru-RU" dirty="0" smtClean="0"/>
              <a:t>Иди по тротуару со стороны встречного движения, тогда машина не сможет подъехать сзади.</a:t>
            </a:r>
          </a:p>
          <a:p>
            <a:pPr lvl="0"/>
            <a:r>
              <a:rPr lang="ru-RU" dirty="0" smtClean="0"/>
              <a:t>В случае нападения беги к зданию с вывеской «МАГАЗИН», «ПОЛИЦИЯ», «ВОКЗАЛ», «АПТЕКА», где может быть охрана или кнопка экстренного вызова по­лиции.</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2. ЕСЛИ ТЫ НАХОДИШЬСЯ В ОБЩЕСТВЕННОМ ТРАНСПОРТЕ</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lvl="0"/>
            <a:r>
              <a:rPr lang="ru-RU" dirty="0" smtClean="0"/>
              <a:t>В пустом или незаполненном автобусе садись ближе к водителю.</a:t>
            </a:r>
          </a:p>
          <a:p>
            <a:pPr lvl="0"/>
            <a:r>
              <a:rPr lang="ru-RU" dirty="0" smtClean="0"/>
              <a:t>Не засыпай и не отвлекайся во время движения, держись за поручни,</a:t>
            </a:r>
          </a:p>
          <a:p>
            <a:pPr lvl="0"/>
            <a:r>
              <a:rPr lang="ru-RU" dirty="0" smtClean="0"/>
              <a:t>Если нет свободных сидячих мест, стой в центральном проходе, стой лицом в сторону движения или вполоборота.</a:t>
            </a:r>
          </a:p>
          <a:p>
            <a:pPr lvl="0"/>
            <a:r>
              <a:rPr lang="ru-RU" dirty="0" smtClean="0"/>
              <a:t>Не стой около дверей, не высовывайся из окон во время движения.</a:t>
            </a:r>
          </a:p>
          <a:p>
            <a:pPr lvl="0"/>
            <a:r>
              <a:rPr lang="ru-RU" dirty="0" smtClean="0"/>
              <a:t>Не оставляй свои вещи без присмотра.</a:t>
            </a:r>
          </a:p>
          <a:p>
            <a:pPr lvl="0"/>
            <a:r>
              <a:rPr lang="ru-RU" dirty="0" smtClean="0"/>
              <a:t>Не храни деньги и ценные вещи в заднем кармане брюк, сумку придерживай рукой.</a:t>
            </a:r>
          </a:p>
          <a:p>
            <a:pPr lvl="0"/>
            <a:r>
              <a:rPr lang="ru-RU" dirty="0" smtClean="0"/>
              <a:t>Садись и выходи из транспортного средства только после его полной остановки. Вы­ходи первым или подожди, пока схлынет толпа.</a:t>
            </a:r>
          </a:p>
          <a:p>
            <a:pPr lvl="0"/>
            <a:r>
              <a:rPr lang="ru-RU" dirty="0" smtClean="0"/>
              <a:t>После выхода из салона подожди, пока автобус отъедет, а потом переходи улицу.</a:t>
            </a:r>
          </a:p>
          <a:p>
            <a:pPr lvl="0"/>
            <a:r>
              <a:rPr lang="ru-RU" dirty="0" smtClean="0"/>
              <a:t>Стоящий автобус или троллейбус обходи сзади, трамвай - спереди.</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3. ЕСЛИ ТЫ НАХОДИШЬСЯ В МЕСТАХ МАССОВОГО ПРЕБЫВАНИЯ ЛЮДЕЙ</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lvl="0"/>
            <a:r>
              <a:rPr lang="ru-RU" dirty="0" smtClean="0"/>
              <a:t>Если толпа увлекла тебя, застегнись, спрячь под одежду выдающиеся концы шарфа, платка, громоздкие вещи - рюкзак, сумку - лучше выбросить.</a:t>
            </a:r>
          </a:p>
          <a:p>
            <a:pPr lvl="0"/>
            <a:r>
              <a:rPr lang="ru-RU" dirty="0" smtClean="0"/>
              <a:t>Чтобы не упасть, следуй по направлению движения толпы, старайся быть в ее цен­тре.</a:t>
            </a:r>
          </a:p>
          <a:p>
            <a:pPr lvl="0"/>
            <a:r>
              <a:rPr lang="ru-RU" dirty="0" smtClean="0"/>
              <a:t>Держись подальше от стеклянных витрин, стен зданий, деревьев,</a:t>
            </a:r>
          </a:p>
          <a:p>
            <a:pPr lvl="0"/>
            <a:r>
              <a:rPr lang="ru-RU" dirty="0" smtClean="0"/>
              <a:t>Чтобы защитить себя от сдавливания, прижми согнутые в локтях руки к туловищу.</a:t>
            </a:r>
          </a:p>
          <a:p>
            <a:pPr lvl="0"/>
            <a:r>
              <a:rPr lang="ru-RU" dirty="0" smtClean="0"/>
              <a:t>При падении постарайся подняться быстро: встань на четвереньки, выстави вперед опорную ногу, резко поднимись.</a:t>
            </a:r>
          </a:p>
          <a:p>
            <a:pPr lvl="0"/>
            <a:r>
              <a:rPr lang="ru-RU" dirty="0" smtClean="0"/>
              <a:t>Если подняться не удается, подтяни согнутые в коленях ноги к животу, пригни голо­ву и закрой ее согнутыми в локтях руками.</a:t>
            </a: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cap="all" dirty="0" smtClean="0"/>
              <a:t>ДОКУМЕНТЫ, РЕГЛАМЕНТИРУЮЩИЕ ДЕЯТЕЛЬНОСТЬ ПО ПРЕДОТВРАЩЕНИЮ ПРЕСТУПЛЕНИЙ ПРОТИВ ПОЛОВОЙ НЕПРИКОСНОВЕННОСТИ И ПОЛОВОЙ СВОБОДЫ ЛИЧНОСТИ НЕСОВЕРШЕННОЛЕТНИХ</a:t>
            </a:r>
            <a:r>
              <a:rPr lang="ru-RU" dirty="0" smtClean="0"/>
              <a:t/>
            </a:r>
            <a:br>
              <a:rPr lang="ru-RU" dirty="0" smtClean="0"/>
            </a:br>
            <a:endParaRPr lang="ru-RU" dirty="0"/>
          </a:p>
        </p:txBody>
      </p:sp>
      <p:sp>
        <p:nvSpPr>
          <p:cNvPr id="4" name="TextBox 3"/>
          <p:cNvSpPr txBox="1"/>
          <p:nvPr/>
        </p:nvSpPr>
        <p:spPr>
          <a:xfrm>
            <a:off x="378823" y="1580606"/>
            <a:ext cx="8477794" cy="5047536"/>
          </a:xfrm>
          <a:prstGeom prst="rect">
            <a:avLst/>
          </a:prstGeom>
          <a:noFill/>
        </p:spPr>
        <p:txBody>
          <a:bodyPr wrap="square" rtlCol="0">
            <a:spAutoFit/>
          </a:bodyPr>
          <a:lstStyle/>
          <a:p>
            <a:r>
              <a:rPr lang="ru-RU" sz="1600" dirty="0" smtClean="0"/>
              <a:t>1. Конституция Республики Беларусь</a:t>
            </a:r>
          </a:p>
          <a:p>
            <a:r>
              <a:rPr lang="ru-RU" sz="1600" dirty="0" smtClean="0"/>
              <a:t>2. Гражданский кодекс Республики Беларусь.</a:t>
            </a:r>
          </a:p>
          <a:p>
            <a:r>
              <a:rPr lang="ru-RU" sz="1600" dirty="0" smtClean="0"/>
              <a:t>3. Гражданский процессуальный кодекс Республики Беларусь.</a:t>
            </a:r>
          </a:p>
          <a:p>
            <a:r>
              <a:rPr lang="ru-RU" sz="1600" dirty="0" smtClean="0"/>
              <a:t>4. Кодекс Республики Беларусь о браке и семье.</a:t>
            </a:r>
          </a:p>
          <a:p>
            <a:r>
              <a:rPr lang="ru-RU" sz="1600" dirty="0" smtClean="0"/>
              <a:t>5. Уголовный кодекс Республики Беларусь.</a:t>
            </a:r>
          </a:p>
          <a:p>
            <a:r>
              <a:rPr lang="ru-RU" sz="1600" dirty="0" smtClean="0"/>
              <a:t>6. Закон Республики Беларусь «Об оказании психологической помощи» от 1 июля 2010 г. № 153–З</a:t>
            </a:r>
          </a:p>
          <a:p>
            <a:r>
              <a:rPr lang="ru-RU" sz="1600" dirty="0" smtClean="0"/>
              <a:t>7. Закон Республики Беларусь «О правах ребенка» от 19 ноября 1993 г. № 2570-XII</a:t>
            </a:r>
          </a:p>
          <a:p>
            <a:r>
              <a:rPr lang="ru-RU" sz="1600" dirty="0" smtClean="0"/>
              <a:t>8. Закон Республики Беларусь, «Об основах деятельности по профилактике правонарушений» от 4 января 2014 г. № 122-З</a:t>
            </a:r>
          </a:p>
          <a:p>
            <a:r>
              <a:rPr lang="ru-RU" sz="1600" dirty="0" smtClean="0"/>
              <a:t>9. Закон Республики Беларусь «О единой государственной системе регистрации и учета правонарушений» от 9 января 2006г. № 94-З</a:t>
            </a:r>
          </a:p>
          <a:p>
            <a:r>
              <a:rPr lang="ru-RU" sz="1600" dirty="0" smtClean="0"/>
              <a:t>10. Закон Республики Беларусь «О порядке и условиях направления граждан в лечебно-трудовые профилактории и условиях нахождения в них» от 4 января 2010г. № 104-З</a:t>
            </a:r>
          </a:p>
          <a:p>
            <a:r>
              <a:rPr lang="ru-RU" sz="1600" dirty="0" smtClean="0"/>
              <a:t>11. Закон Республики Беларусь «О социальном обслуживании» от 22 мая 2000 г. №395-З</a:t>
            </a:r>
          </a:p>
          <a:p>
            <a:r>
              <a:rPr lang="ru-RU" sz="1600" dirty="0" smtClean="0"/>
              <a:t>12. Декрет Президента Республики Беларусь «О дополнительных мерах по государственной защите детей в неблагополучных семьях» от 24 ноября 2006 г. № 18</a:t>
            </a:r>
          </a:p>
          <a:p>
            <a:r>
              <a:rPr lang="ru-RU" sz="1600" dirty="0" smtClean="0"/>
              <a:t>13. Постановление Совета Министров Республики Беларусь «О некоторых вопросах оказания социальных услуг» от 27 декабря 2012 г. № 1218 и др.</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4. ЕСЛИ ТЫ НАХОДИШЬСЯ НА КОНЦЕРТЕ, СТАДИОНЕ</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pPr lvl="0"/>
            <a:r>
              <a:rPr lang="ru-RU" dirty="0" smtClean="0"/>
              <a:t>Наибольшая давка бывает перед сценой, так как все стремятся вперед.</a:t>
            </a:r>
          </a:p>
          <a:p>
            <a:pPr lvl="0"/>
            <a:r>
              <a:rPr lang="ru-RU" dirty="0" smtClean="0"/>
              <a:t>Не вставай между динамиками, так как максимальный уровень звучания делает вос­приятие музыки невозможным и притупляет чувства.</a:t>
            </a:r>
          </a:p>
          <a:p>
            <a:pPr lvl="0"/>
            <a:r>
              <a:rPr lang="ru-RU" dirty="0" smtClean="0"/>
              <a:t>Не занимай месть в углах зала, близко к стене или перегородкам между секторами, велика вероятность быть раздавленным.</a:t>
            </a:r>
          </a:p>
          <a:p>
            <a:pPr lvl="0"/>
            <a:r>
              <a:rPr lang="ru-RU" dirty="0" smtClean="0"/>
              <a:t>В ожидании входа в театр или на стадион не приближайся к стеклянным дверям или ограждениям, к которым тебя могут прижать.</a:t>
            </a:r>
          </a:p>
          <a:p>
            <a:pPr lvl="0"/>
            <a:r>
              <a:rPr lang="ru-RU" dirty="0" smtClean="0"/>
              <a:t>Если толпа побежала, постарайся избежать главной опасности - падения, встать бу­дет почти невозможно.</a:t>
            </a:r>
          </a:p>
          <a:p>
            <a:pP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5. ЕСЛИ ТЫ В ОБЩЕСТВЕ ЧУЖИХ ЛЮДЕЙ</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lvl="0"/>
            <a:r>
              <a:rPr lang="ru-RU" dirty="0" smtClean="0"/>
              <a:t>Будь осторожен при знакомствах, не соглашайся идти в гости к незнакомцам, не вступай с ними в разговор.</a:t>
            </a:r>
          </a:p>
          <a:p>
            <a:pPr lvl="0"/>
            <a:r>
              <a:rPr lang="ru-RU" dirty="0" smtClean="0"/>
              <a:t>Если незнакомец предлагает тебе посмотреть что-то или помочь донести сумку, обе­щая заплатить, отвечай «Нет!»</a:t>
            </a:r>
          </a:p>
          <a:p>
            <a:pPr lvl="0"/>
            <a:r>
              <a:rPr lang="ru-RU" dirty="0" smtClean="0"/>
              <a:t>Не показывай посторонним людям наличие у тебя денег и ценных предметов.</a:t>
            </a:r>
          </a:p>
          <a:p>
            <a:pPr lvl="0"/>
            <a:r>
              <a:rPr lang="ru-RU" dirty="0" smtClean="0"/>
              <a:t>Избегай большого скопления людей - толпы, очереди.</a:t>
            </a:r>
          </a:p>
          <a:p>
            <a:pPr lvl="0"/>
            <a:r>
              <a:rPr lang="ru-RU" dirty="0" smtClean="0"/>
              <a:t>Не рассказывай о себе, о своих планах, о своей семье посторонним.</a:t>
            </a:r>
          </a:p>
          <a:p>
            <a:pPr lvl="0"/>
            <a:r>
              <a:rPr lang="ru-RU" dirty="0" smtClean="0"/>
              <a:t>Не давай свой мобильный телефон незнакомым или малознакомым людям.</a:t>
            </a:r>
          </a:p>
          <a:p>
            <a:pPr lvl="0"/>
            <a:r>
              <a:rPr lang="ru-RU" dirty="0" smtClean="0"/>
              <a:t>Умей сказать нет, если тебе предлагают совершить недостойный поступок, уговари­вают попробовать алкоголь, наркотики.</a:t>
            </a:r>
          </a:p>
          <a:p>
            <a:pPr>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6. ЕСЛИ ТЫ ОДИН ДОМА</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lvl="0"/>
            <a:r>
              <a:rPr lang="ru-RU" dirty="0" smtClean="0"/>
              <a:t>Если звонят по телефону, не говори, что ты дома один и никого долго не будет. Если звонят в дверь и настойчиво просят открыть, не делай этого, даже если незнакомец представился полицейским.</a:t>
            </a:r>
          </a:p>
          <a:p>
            <a:pPr lvl="0"/>
            <a:r>
              <a:rPr lang="ru-RU" dirty="0" smtClean="0"/>
              <a:t>Ни с кем не вступай в разговоры через дверь.</a:t>
            </a:r>
          </a:p>
          <a:p>
            <a:pPr lvl="0"/>
            <a:r>
              <a:rPr lang="ru-RU" dirty="0" smtClean="0"/>
              <a:t>Помни, что ребенок не может расписываться ни в каких документах, это должны де­лать только взрослые.</a:t>
            </a:r>
          </a:p>
          <a:p>
            <a:pPr lvl="0"/>
            <a:r>
              <a:rPr lang="ru-RU" dirty="0" smtClean="0"/>
              <a:t>Прежде чем открыть дверь, посмотри в глазок, нет ли за дверью посторонних.</a:t>
            </a:r>
          </a:p>
          <a:p>
            <a:pPr lvl="0"/>
            <a:r>
              <a:rPr lang="ru-RU" dirty="0" smtClean="0"/>
              <a:t>Если тебе не видно, но ты слышишь голоса, подожди, пока люди не уйдут с площад­ки.</a:t>
            </a:r>
          </a:p>
          <a:p>
            <a:pPr lvl="0"/>
            <a:r>
              <a:rPr lang="ru-RU" dirty="0" smtClean="0"/>
              <a:t>Уходя из дома, не забудь закрыть дверь на ключ.</a:t>
            </a:r>
          </a:p>
          <a:p>
            <a:pPr lvl="0"/>
            <a:r>
              <a:rPr lang="ru-RU" dirty="0" smtClean="0"/>
              <a:t>Если ты вышел из квартиры и увидел подозрительных людей, вернись немедленно обратно.</a:t>
            </a:r>
          </a:p>
          <a:p>
            <a:pP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7. ЕСЛИ ТЫ НАХОДИШЬСЯ В ПОДЪЕЗДЕ, В ЛИФТЕ</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lvl="0"/>
            <a:r>
              <a:rPr lang="ru-RU" dirty="0" smtClean="0"/>
              <a:t>Не входи с незнакомыми людьми в подъезд.</a:t>
            </a:r>
          </a:p>
          <a:p>
            <a:pPr lvl="0"/>
            <a:r>
              <a:rPr lang="ru-RU" dirty="0" smtClean="0"/>
              <a:t>Если в подъезде находится незнакомый человек, сразу же выйди на улицу и подо­жди, когда в подъезд войдет кто-то из знакомых тебе взрослых.</a:t>
            </a:r>
          </a:p>
          <a:p>
            <a:pPr lvl="0"/>
            <a:r>
              <a:rPr lang="ru-RU" dirty="0" smtClean="0"/>
              <a:t>Если на лестничной площадке нет света, позвони по </a:t>
            </a:r>
            <a:r>
              <a:rPr lang="ru-RU" dirty="0" err="1" smtClean="0"/>
              <a:t>домофону</a:t>
            </a:r>
            <a:r>
              <a:rPr lang="ru-RU" dirty="0" smtClean="0"/>
              <a:t> или телефону, чтобы тебя встретили.</a:t>
            </a:r>
          </a:p>
          <a:p>
            <a:pPr lvl="0"/>
            <a:r>
              <a:rPr lang="ru-RU" dirty="0" smtClean="0"/>
              <a:t>Не открывай ключом входную дверь, если радом находятся посторонние люди.</a:t>
            </a:r>
          </a:p>
          <a:p>
            <a:pPr lvl="0"/>
            <a:r>
              <a:rPr lang="ru-RU" dirty="0" smtClean="0"/>
              <a:t>Не посматривай почту около ящика, сделай это дома.</a:t>
            </a:r>
          </a:p>
          <a:p>
            <a:pPr lvl="0"/>
            <a:r>
              <a:rPr lang="ru-RU" dirty="0" smtClean="0"/>
              <a:t>Не входи в кабину лифта с незнакомыми людьми.</a:t>
            </a:r>
          </a:p>
          <a:p>
            <a:pPr lvl="0"/>
            <a:r>
              <a:rPr lang="ru-RU" dirty="0" smtClean="0"/>
              <a:t>Если незнакомец предлагает тебе подняться на лифте, откажись, сославшись, что ты еще задержишься или живешь на втором этаже и пойдешь пешком по лестнице.</a:t>
            </a:r>
          </a:p>
          <a:p>
            <a:pPr lvl="0"/>
            <a:r>
              <a:rPr lang="ru-RU" dirty="0" smtClean="0"/>
              <a:t>Если случилось, что приходится подниматься в лифте с незнакомым, повернись к нему лицом и встань около двери.</a:t>
            </a:r>
          </a:p>
          <a:p>
            <a:pPr>
              <a:buNone/>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8. ЕСЛИ ТЫ ОБЩАЕШЬСЯ ПО ТЕЛЕФОНУ</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lvl="0"/>
            <a:r>
              <a:rPr lang="ru-RU" dirty="0" smtClean="0"/>
              <a:t>Поднимая трубку, не называй своего имени или имени звонящего.</a:t>
            </a:r>
          </a:p>
          <a:p>
            <a:pPr lvl="0"/>
            <a:r>
              <a:rPr lang="ru-RU" dirty="0" smtClean="0"/>
              <a:t>Никогда не говори, что ты дома один.</a:t>
            </a:r>
          </a:p>
          <a:p>
            <a:pPr lvl="0"/>
            <a:r>
              <a:rPr lang="ru-RU" dirty="0" smtClean="0"/>
              <a:t>Если просят назвать адрес или сказать когда придут родители, не отвечай, попроси перезвонить позже.</a:t>
            </a:r>
          </a:p>
          <a:p>
            <a:pPr lvl="0"/>
            <a:r>
              <a:rPr lang="ru-RU" dirty="0" smtClean="0"/>
              <a:t>Договариваясь о встрече с друзьями, назначай ее на время, когда в квартире будет еще кто-то, кроме тебя.</a:t>
            </a:r>
          </a:p>
          <a:p>
            <a:pPr lvl="0"/>
            <a:r>
              <a:rPr lang="ru-RU" dirty="0" smtClean="0"/>
              <a:t>Если тебя пытаются втянуть в непристойный разговор, положи трубку и обязательно сообщи родителям.</a:t>
            </a:r>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u="sng" dirty="0" smtClean="0"/>
              <a:t>Памятка для родителей по половой неприкосновенности несовершеннолетних</a:t>
            </a:r>
            <a:r>
              <a:rPr lang="ru-RU" dirty="0" smtClean="0"/>
              <a:t/>
            </a:r>
            <a:br>
              <a:rPr lang="ru-RU" dirty="0" smtClean="0"/>
            </a:br>
            <a:endParaRPr lang="ru-RU" dirty="0"/>
          </a:p>
        </p:txBody>
      </p:sp>
      <p:sp>
        <p:nvSpPr>
          <p:cNvPr id="3" name="Содержимое 2"/>
          <p:cNvSpPr>
            <a:spLocks noGrp="1"/>
          </p:cNvSpPr>
          <p:nvPr>
            <p:ph idx="1"/>
          </p:nvPr>
        </p:nvSpPr>
        <p:spPr>
          <a:xfrm>
            <a:off x="0" y="1711234"/>
            <a:ext cx="9144000" cy="5146766"/>
          </a:xfrm>
        </p:spPr>
        <p:txBody>
          <a:bodyPr>
            <a:normAutofit fontScale="55000" lnSpcReduction="20000"/>
          </a:bodyPr>
          <a:lstStyle/>
          <a:p>
            <a:pPr>
              <a:buNone/>
            </a:pPr>
            <a:r>
              <a:rPr lang="ru-RU" sz="2700" dirty="0" smtClean="0"/>
              <a:t> 	Эта памятка предназначена для Вас, т.к. Вы — самый близкий для ребенка человек, который может помочь предотвратить насилие и посягательства на половую неприкосновенность детей и подростков.</a:t>
            </a:r>
          </a:p>
          <a:p>
            <a:pPr>
              <a:buNone/>
            </a:pPr>
            <a:r>
              <a:rPr lang="ru-RU" sz="2700" dirty="0" smtClean="0"/>
              <a:t>	Почему именно дети становятся жертвами преступлений? Потому что дети доверчивы и беспечны! А преступник может подобрать нужный ключик к любому ребенку.</a:t>
            </a:r>
          </a:p>
          <a:p>
            <a:pPr>
              <a:buNone/>
            </a:pPr>
            <a:r>
              <a:rPr lang="ru-RU" sz="2700" dirty="0" smtClean="0"/>
              <a:t>	Избежать насилия можно, но для этого необходимо:</a:t>
            </a:r>
          </a:p>
          <a:p>
            <a:pPr>
              <a:buNone/>
            </a:pPr>
            <a:r>
              <a:rPr lang="ru-RU" sz="2700" dirty="0" smtClean="0"/>
              <a:t>	объяснить ребенку правила поведения, когда он остается один на улице либо дома;</a:t>
            </a:r>
          </a:p>
          <a:p>
            <a:pPr>
              <a:buNone/>
            </a:pPr>
            <a:r>
              <a:rPr lang="ru-RU" sz="2700" dirty="0" smtClean="0"/>
              <a:t>	если у ребенка появилось хотя бы малейшее сомнение в человеке, который находится рядом, или его что-то насторожило, то лучше отойти от него либо остановиться и пропустить этого человека вперед;</a:t>
            </a:r>
          </a:p>
          <a:p>
            <a:pPr>
              <a:buNone/>
            </a:pPr>
            <a:r>
              <a:rPr lang="ru-RU" sz="2700" dirty="0" smtClean="0"/>
              <a:t>	стать для ребенка другом, с которым он может поделиться своими переживаниями; серьезно воспринять рассказ о совершенном в отношении него насилии со стороны знакомых, родственников;</a:t>
            </a:r>
          </a:p>
          <a:p>
            <a:pPr>
              <a:buNone/>
            </a:pPr>
            <a:r>
              <a:rPr lang="ru-RU" sz="2700" dirty="0" smtClean="0"/>
              <a:t>	поддерживать отношения с друзьями детей и их родителями;</a:t>
            </a:r>
          </a:p>
          <a:p>
            <a:pPr>
              <a:buNone/>
            </a:pPr>
            <a:r>
              <a:rPr lang="ru-RU" sz="2700" dirty="0" smtClean="0"/>
              <a:t>	не отпускать ребенка на улицу одного (когда ребенок гуляет с друзьями, возможность совершения преступления снижается);</a:t>
            </a:r>
          </a:p>
          <a:p>
            <a:pPr>
              <a:buNone/>
            </a:pPr>
            <a:r>
              <a:rPr lang="ru-RU" sz="2700" dirty="0" smtClean="0"/>
              <a:t>	знать, какие передачи ребенок смотрит по телевизору, на какие сайты в Интернете чаще всего заходит, для того чтобы исключить просмотр фильмов сексуальными сценами и сценами насилия, исключить возможность общения Вашего ребенка с педофилом через Интернет;</a:t>
            </a:r>
          </a:p>
          <a:p>
            <a:pPr>
              <a:buNone/>
            </a:pPr>
            <a:r>
              <a:rPr lang="ru-RU" sz="2700" dirty="0" smtClean="0"/>
              <a:t>	обязательно контролировать время, которое ребенок проводит в Интернете, будьте в курсе, с кем Ваш ребенок контактирует в сети.</a:t>
            </a:r>
          </a:p>
          <a:p>
            <a:pPr>
              <a:buNone/>
            </a:pPr>
            <a:r>
              <a:rPr lang="ru-RU" sz="2700" b="1" dirty="0" smtClean="0"/>
              <a:t>	Соблюдая правила безопасности, Ваш ребенок сможет </a:t>
            </a:r>
            <a:r>
              <a:rPr lang="ru-RU" b="1" dirty="0" smtClean="0"/>
              <a:t>избежать подстерегающей его опасности, принять правильное решение в сложной ситуации.</a:t>
            </a:r>
            <a:endParaRPr lang="ru-RU" dirty="0" smtClean="0"/>
          </a:p>
          <a:p>
            <a:pPr>
              <a:buNone/>
            </a:pPr>
            <a:endParaRPr lang="ru-RU"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u="sng" dirty="0" smtClean="0"/>
              <a:t>Памятки для родителей</a:t>
            </a:r>
            <a:r>
              <a:rPr lang="ru-RU" sz="2700" u="sng" dirty="0" smtClean="0"/>
              <a:t> </a:t>
            </a:r>
            <a:r>
              <a:rPr lang="ru-RU" sz="2700" b="1" u="sng" dirty="0" smtClean="0"/>
              <a:t>по вопросам половой  неприкосновенности детей</a:t>
            </a:r>
            <a:r>
              <a:rPr lang="ru-RU" dirty="0" smtClean="0"/>
              <a:t/>
            </a:r>
            <a:br>
              <a:rPr lang="ru-RU" dirty="0" smtClean="0"/>
            </a:br>
            <a:endParaRPr lang="ru-RU" dirty="0"/>
          </a:p>
        </p:txBody>
      </p:sp>
      <p:sp>
        <p:nvSpPr>
          <p:cNvPr id="3" name="Содержимое 2"/>
          <p:cNvSpPr>
            <a:spLocks noGrp="1"/>
          </p:cNvSpPr>
          <p:nvPr>
            <p:ph idx="1"/>
          </p:nvPr>
        </p:nvSpPr>
        <p:spPr>
          <a:xfrm>
            <a:off x="209006" y="1345476"/>
            <a:ext cx="8934994" cy="5512524"/>
          </a:xfrm>
        </p:spPr>
        <p:txBody>
          <a:bodyPr>
            <a:normAutofit fontScale="47500" lnSpcReduction="20000"/>
          </a:bodyPr>
          <a:lstStyle/>
          <a:p>
            <a:pPr>
              <a:buNone/>
            </a:pPr>
            <a:r>
              <a:rPr lang="ru-RU" sz="3400" b="1" i="1" dirty="0" smtClean="0"/>
              <a:t>Уважаемые родители!</a:t>
            </a:r>
            <a:endParaRPr lang="ru-RU" sz="3400" dirty="0" smtClean="0"/>
          </a:p>
          <a:p>
            <a:pPr>
              <a:buNone/>
            </a:pPr>
            <a:r>
              <a:rPr lang="ru-RU" sz="3400" dirty="0" smtClean="0"/>
              <a:t>Эта памятка предназначена для Вас, т.к. Вы - самый близкий для ребенка человек, который может помочь предотвратить насилие и посягательства на половую неприкосновенность детей и подростков. Избежать насилия можно, но для этого помогите ребенку усвоить </a:t>
            </a:r>
            <a:r>
              <a:rPr lang="ru-RU" sz="3400" b="1" dirty="0" smtClean="0"/>
              <a:t>«Правило пяти нельзя».</a:t>
            </a:r>
            <a:endParaRPr lang="ru-RU" sz="3400" dirty="0" smtClean="0"/>
          </a:p>
          <a:p>
            <a:pPr>
              <a:buNone/>
            </a:pPr>
            <a:r>
              <a:rPr lang="ru-RU" sz="3400" b="1" i="1" dirty="0" smtClean="0"/>
              <a:t>«Правило пяти «нельзя».</a:t>
            </a:r>
            <a:endParaRPr lang="ru-RU" sz="3400" dirty="0" smtClean="0"/>
          </a:p>
          <a:p>
            <a:pPr>
              <a:buNone/>
            </a:pPr>
            <a:r>
              <a:rPr lang="ru-RU" sz="3400" dirty="0" smtClean="0"/>
              <a:t>Нельзя разговаривать с незнакомцами на улице и впускать их в дом.</a:t>
            </a:r>
          </a:p>
          <a:p>
            <a:pPr>
              <a:buNone/>
            </a:pPr>
            <a:r>
              <a:rPr lang="ru-RU" sz="3400" dirty="0" smtClean="0"/>
              <a:t>Нельзя заходить с ними вместе в подъезд и лифт.</a:t>
            </a:r>
          </a:p>
          <a:p>
            <a:pPr>
              <a:buNone/>
            </a:pPr>
            <a:r>
              <a:rPr lang="ru-RU" sz="3400" dirty="0" smtClean="0"/>
              <a:t>Нельзя садиться в чужую машину.</a:t>
            </a:r>
          </a:p>
          <a:p>
            <a:pPr>
              <a:buNone/>
            </a:pPr>
            <a:r>
              <a:rPr lang="ru-RU" sz="3400" dirty="0" smtClean="0"/>
              <a:t>Нельзя принимать от незнакомых людей подарки и соглашаться на их предложение пойти к ним домой или еще куда-либо.</a:t>
            </a:r>
          </a:p>
          <a:p>
            <a:pPr>
              <a:buNone/>
            </a:pPr>
            <a:r>
              <a:rPr lang="ru-RU" sz="3400" dirty="0" smtClean="0"/>
              <a:t>Нельзя задерживаться на улице одному, особенно с наступлением темноты.</a:t>
            </a:r>
          </a:p>
          <a:p>
            <a:pPr>
              <a:buNone/>
            </a:pPr>
            <a:r>
              <a:rPr lang="ru-RU" sz="3400" b="1" i="1" dirty="0" smtClean="0"/>
              <a:t>Научите ребенка всегда отвечать «Нет!»</a:t>
            </a:r>
            <a:endParaRPr lang="ru-RU" sz="3400" dirty="0" smtClean="0"/>
          </a:p>
          <a:p>
            <a:pPr>
              <a:buNone/>
            </a:pPr>
            <a:r>
              <a:rPr lang="ru-RU" sz="3400" dirty="0" smtClean="0"/>
              <a:t>Если ему предлагают зайти в гости или подвезти до дома, пусть даже это соседи.</a:t>
            </a:r>
          </a:p>
          <a:p>
            <a:pPr>
              <a:buNone/>
            </a:pPr>
            <a:r>
              <a:rPr lang="ru-RU" sz="3400" dirty="0" smtClean="0"/>
              <a:t>Если за ним в школу или детский сад пришел посторонний, а родители не предупреждали его об этом заранее.</a:t>
            </a:r>
          </a:p>
          <a:p>
            <a:pPr>
              <a:buNone/>
            </a:pPr>
            <a:r>
              <a:rPr lang="ru-RU" sz="3400" dirty="0" smtClean="0"/>
              <a:t>Если в отсутствие родителей пришел незнакомый (малознакомый) человек и просит впустить его в квартиру.</a:t>
            </a:r>
          </a:p>
          <a:p>
            <a:pPr>
              <a:buNone/>
            </a:pPr>
            <a:r>
              <a:rPr lang="ru-RU" sz="3400" dirty="0" smtClean="0"/>
              <a:t>Если незнакомец угощает чем-нибудь с целью познакомиться и провести с тобой время.</a:t>
            </a:r>
          </a:p>
          <a:p>
            <a:pPr>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817" y="104501"/>
            <a:ext cx="8974183" cy="6971139"/>
          </a:xfrm>
          <a:prstGeom prst="rect">
            <a:avLst/>
          </a:prstGeom>
          <a:noFill/>
        </p:spPr>
        <p:txBody>
          <a:bodyPr wrap="square" rtlCol="0">
            <a:spAutoFit/>
          </a:bodyPr>
          <a:lstStyle/>
          <a:p>
            <a:r>
              <a:rPr lang="ru-RU" sz="1300" b="1" i="1" dirty="0" smtClean="0"/>
              <a:t>Как понять, что ребенок или подросток подвергался сексуальному насилию?</a:t>
            </a:r>
            <a:endParaRPr lang="ru-RU" sz="1300" dirty="0" smtClean="0"/>
          </a:p>
          <a:p>
            <a:r>
              <a:rPr lang="ru-RU" sz="1300" dirty="0" smtClean="0"/>
              <a:t>Вялость, апатия, пренебрежение к своему внешнему виду;</a:t>
            </a:r>
          </a:p>
          <a:p>
            <a:r>
              <a:rPr lang="ru-RU" sz="1300" dirty="0" smtClean="0"/>
              <a:t>Постоянное чувство одиночества, бесполезности, грусти, общее снижение настроения;</a:t>
            </a:r>
          </a:p>
          <a:p>
            <a:r>
              <a:rPr lang="ru-RU" sz="1300" dirty="0" smtClean="0"/>
              <a:t>Уход от контактов, изоляция от друзей и близких или поиск контакта с целью найти сочувствие и понимание;</a:t>
            </a:r>
          </a:p>
          <a:p>
            <a:r>
              <a:rPr lang="ru-RU" sz="1300" dirty="0" smtClean="0"/>
              <a:t>Нарушение умственных процессов (мышления, восприятия, памяти, внимания), снижение качества выполняемой учебной работы;</a:t>
            </a:r>
          </a:p>
          <a:p>
            <a:r>
              <a:rPr lang="ru-RU" sz="1300" dirty="0" smtClean="0"/>
              <a:t>Отсутствие целей и планов на будущее;</a:t>
            </a:r>
          </a:p>
          <a:p>
            <a:r>
              <a:rPr lang="ru-RU" sz="1300" dirty="0" smtClean="0"/>
              <a:t>Чувство мотивированной или немотивированной тревожности, страха, отчаяния;</a:t>
            </a:r>
          </a:p>
          <a:p>
            <a:r>
              <a:rPr lang="ru-RU" sz="1300" dirty="0" smtClean="0"/>
              <a:t>Пессимистическая оценка своих достижений;</a:t>
            </a:r>
          </a:p>
          <a:p>
            <a:r>
              <a:rPr lang="ru-RU" sz="1300" dirty="0" smtClean="0"/>
              <a:t>Неуверенность в себе, снижение самооценки.</a:t>
            </a:r>
          </a:p>
          <a:p>
            <a:r>
              <a:rPr lang="ru-RU" sz="1300" dirty="0" smtClean="0"/>
              <a:t>Проблемы со сном, кошмары, страх перед засыпанием.</a:t>
            </a:r>
          </a:p>
          <a:p>
            <a:r>
              <a:rPr lang="ru-RU" sz="1300" dirty="0" smtClean="0"/>
              <a:t>Головные боли, боли в желудке, соматические симптомы.</a:t>
            </a:r>
          </a:p>
          <a:p>
            <a:r>
              <a:rPr lang="ru-RU" sz="1300" dirty="0" smtClean="0"/>
              <a:t>Повышенная агрессивность и (или) высокая активность (</a:t>
            </a:r>
            <a:r>
              <a:rPr lang="ru-RU" sz="1300" dirty="0" err="1" smtClean="0"/>
              <a:t>гиперактивность</a:t>
            </a:r>
            <a:r>
              <a:rPr lang="ru-RU" sz="1300" dirty="0" smtClean="0"/>
              <a:t>).</a:t>
            </a:r>
          </a:p>
          <a:p>
            <a:r>
              <a:rPr lang="ru-RU" sz="1300" dirty="0" smtClean="0"/>
              <a:t>Постоянная тревога по поводу возможной опасности или беспокойство по поводу безопасности любимых людей.</a:t>
            </a:r>
          </a:p>
          <a:p>
            <a:r>
              <a:rPr lang="ru-RU" sz="1300" dirty="0" smtClean="0"/>
              <a:t>Признаки, связанные со здоровьем: повреждения генитальной, анальной областей, в том числе нарушение целостности девственной плевы; следы спермы на одежде, коже, в области половых органов, бедер; наличие заболевания, передающегося половым путем, недержание кала ("пачкание одежды"), </a:t>
            </a:r>
            <a:r>
              <a:rPr lang="ru-RU" sz="1300" dirty="0" err="1" smtClean="0"/>
              <a:t>энурез</a:t>
            </a:r>
            <a:r>
              <a:rPr lang="ru-RU" sz="1300" dirty="0" smtClean="0"/>
              <a:t>,  беременность.</a:t>
            </a:r>
          </a:p>
          <a:p>
            <a:r>
              <a:rPr lang="ru-RU" sz="1300" dirty="0" smtClean="0"/>
              <a:t>Нежелание общения и неучастие в играх и любимых занятиях.</a:t>
            </a:r>
          </a:p>
          <a:p>
            <a:r>
              <a:rPr lang="ru-RU" sz="1300" dirty="0" smtClean="0"/>
              <a:t>Перечисленные проблемы могут появиться в школе, дома либо в любой знакомой обстановке, когда ребенок или подросток видит или слышит о насилии.</a:t>
            </a:r>
          </a:p>
          <a:p>
            <a:r>
              <a:rPr lang="ru-RU" sz="1300" b="1" i="1" dirty="0" smtClean="0"/>
              <a:t>Поддержите ребенка или подростка в трудной ситуации.</a:t>
            </a:r>
            <a:endParaRPr lang="ru-RU" sz="1300" dirty="0" smtClean="0"/>
          </a:p>
          <a:p>
            <a:r>
              <a:rPr lang="ru-RU" sz="1300" dirty="0" smtClean="0"/>
              <a:t>Исцеление начинается с общения. Заботливый взрослый — самый лучший фактор, который поможет ребенку чувствовать себя в безопасности.</a:t>
            </a:r>
          </a:p>
          <a:p>
            <a:r>
              <a:rPr lang="ru-RU" sz="1300" dirty="0" smtClean="0"/>
              <a:t>Разрешите ребенку рассказывать. Это помогает сказать о жестокости в их жизни взрослому, которому дети доверяют.</a:t>
            </a:r>
          </a:p>
          <a:p>
            <a:r>
              <a:rPr lang="ru-RU" sz="1300" dirty="0" smtClean="0"/>
              <a:t>Дайте простое и ясное объяснение страшным происшествиям. Малыши чувствуют иначе, чем взрослые. Они не понимают истинных причин жестокости и часто обвиняют себя.</a:t>
            </a:r>
          </a:p>
          <a:p>
            <a:r>
              <a:rPr lang="ru-RU" sz="1300" dirty="0" smtClean="0"/>
              <a:t>Формируйте самооценку детей. Дети, живущие в атмосфере насилия, нуждаются в ежедневном напоминании, что они любимы, умны и важны.</a:t>
            </a:r>
          </a:p>
          <a:p>
            <a:r>
              <a:rPr lang="ru-RU" sz="1300" dirty="0" smtClean="0"/>
              <a:t>Обучайте альтернативе жестокости. Помогите детям решать проблемы и не играть в жестокие игры.</a:t>
            </a:r>
          </a:p>
          <a:p>
            <a:r>
              <a:rPr lang="ru-RU" sz="1300" dirty="0" smtClean="0"/>
              <a:t>Решайте все проблемы без жестокости, проявляя уважение к детям.</a:t>
            </a:r>
          </a:p>
          <a:p>
            <a:r>
              <a:rPr lang="ru-RU" sz="1300" dirty="0" smtClean="0"/>
              <a:t>Педофилия в последнее время стала серьезной проблемой. Поэтому надо принять все меры, чтобы защитить хотя бы собственных детей. Как уберечь ребенка от беды? От педофила может пострадать как девочка, так и мальчик. Пол ребенка для него не имеет большого значения.</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3" y="287383"/>
            <a:ext cx="8948057" cy="6771084"/>
          </a:xfrm>
          <a:prstGeom prst="rect">
            <a:avLst/>
          </a:prstGeom>
          <a:noFill/>
        </p:spPr>
        <p:txBody>
          <a:bodyPr wrap="square" rtlCol="0">
            <a:spAutoFit/>
          </a:bodyPr>
          <a:lstStyle/>
          <a:p>
            <a:r>
              <a:rPr lang="ru-RU" sz="1600" b="1" i="1" dirty="0" smtClean="0"/>
              <a:t>Жертвой может стать любой ребенок, однако, есть дети, которые попадают в руки насильника чаще, чем другие.</a:t>
            </a:r>
            <a:endParaRPr lang="ru-RU" sz="1600" dirty="0" smtClean="0"/>
          </a:p>
          <a:p>
            <a:r>
              <a:rPr lang="ru-RU" sz="1600" b="1" dirty="0" smtClean="0"/>
              <a:t>Как ни странно, это послушные дети.</a:t>
            </a:r>
            <a:r>
              <a:rPr lang="ru-RU" sz="1600" dirty="0" smtClean="0"/>
              <a:t> У них, как правило, строгие родители, внушающие, что «старшие всегда правы», «ты еще мал, чтоб иметь свое мнение», «главное для тебя - слушаться взрослых». Таким детям педофил предлагает пойти с ним, они не могут ему отказать.</a:t>
            </a:r>
          </a:p>
          <a:p>
            <a:r>
              <a:rPr lang="ru-RU" sz="1600" b="1" dirty="0" smtClean="0"/>
              <a:t>Доверчивые дети.</a:t>
            </a:r>
            <a:r>
              <a:rPr lang="ru-RU" sz="1600" dirty="0" smtClean="0"/>
              <a:t> Педофил может предложить вместе поискать убежавшего котенка, поиграть у него дома в новую компьютерную игру.</a:t>
            </a:r>
          </a:p>
          <a:p>
            <a:r>
              <a:rPr lang="ru-RU" sz="1600" b="1" dirty="0" smtClean="0"/>
              <a:t>Замкнутые, заброшенные, одинокие ребята.</a:t>
            </a:r>
            <a:r>
              <a:rPr lang="ru-RU" sz="1600" dirty="0" smtClean="0"/>
              <a:t> Это не обязательно дети бомжей и пьяниц, просто их родители заняты </a:t>
            </a:r>
            <a:r>
              <a:rPr lang="ru-RU" sz="1600" dirty="0" err="1" smtClean="0"/>
              <a:t>зарабатыванием</a:t>
            </a:r>
            <a:r>
              <a:rPr lang="ru-RU" sz="1600" dirty="0" smtClean="0"/>
              <a:t> денег, и между ними нет теплых, откровенных отношений. За взрослым человеком, оказавшим такому ребенку внимание, он может пойти куда угодно.</a:t>
            </a:r>
          </a:p>
          <a:p>
            <a:r>
              <a:rPr lang="ru-RU" sz="1600" b="1" dirty="0" smtClean="0"/>
              <a:t>Дети, стремящиеся казаться взрослыми.</a:t>
            </a:r>
            <a:r>
              <a:rPr lang="ru-RU" sz="1600" dirty="0" smtClean="0"/>
              <a:t> Девочка, которая красит губы, носит сережки, рано становится на каблуки; мальчик с дорогими часами или престижным мобильным телефоном скорее привлечет внимание педофила. Преступник воспринимает это как послание: хочу испытывать то же, что и взрослые. </a:t>
            </a:r>
          </a:p>
          <a:p>
            <a:r>
              <a:rPr lang="ru-RU" sz="1600" b="1" dirty="0" smtClean="0"/>
              <a:t>Подростки, родители которых </a:t>
            </a:r>
            <a:r>
              <a:rPr lang="ru-RU" sz="1600" b="1" dirty="0" err="1" smtClean="0"/>
              <a:t>пуритански</a:t>
            </a:r>
            <a:r>
              <a:rPr lang="ru-RU" sz="1600" b="1" dirty="0" smtClean="0"/>
              <a:t> настроены.</a:t>
            </a:r>
            <a:r>
              <a:rPr lang="ru-RU" sz="1600" dirty="0" smtClean="0"/>
              <a:t> Вместо того, чтобы помочь ребенку справиться с пробудившейся сексуальностью, они осуждают и наказывают его. «Дядя», который поможет сбросить напряжение, становится «лучшим другом».</a:t>
            </a:r>
          </a:p>
          <a:p>
            <a:r>
              <a:rPr lang="ru-RU" sz="1600" b="1" dirty="0" smtClean="0"/>
              <a:t>Дети, испытывающие интерес к «блатной» романтике.</a:t>
            </a:r>
            <a:r>
              <a:rPr lang="ru-RU" sz="1600" dirty="0" smtClean="0"/>
              <a:t> Бесконечные сериалы про бандитов наводят ребенка на мысль, что настоящие мужчины - это те, которые сидят в тюрьме. Такие ребята могут сами искать себе'' друзей из уголовного мира.</a:t>
            </a:r>
          </a:p>
          <a:p>
            <a:r>
              <a:rPr lang="ru-RU" sz="1600" dirty="0" smtClean="0"/>
              <a:t>Педофилия – страшное явление, но еще хуже, когда детей насилуют близкие родственники. Тогда жизнь превращается в настоящий кошмар. Подобные «семейные» преступления, как правило, растянуты во времени и раскрываются лишь тогда, когда дети решаются на крайние меры: пытаются покончить с собой, убегают из дома. Дети обычно скрывают эти страшные факты потому, что подсознательно считают себя виновными в происходящем. Совратитель уверяет, что тебя перестанут любить, если узнают о случившемся.</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5131"/>
            <a:ext cx="9144000" cy="6809556"/>
          </a:xfrm>
          <a:prstGeom prst="rect">
            <a:avLst/>
          </a:prstGeom>
          <a:noFill/>
        </p:spPr>
        <p:txBody>
          <a:bodyPr wrap="square" rtlCol="0">
            <a:spAutoFit/>
          </a:bodyPr>
          <a:lstStyle/>
          <a:p>
            <a:r>
              <a:rPr lang="ru-RU" sz="1350" dirty="0" smtClean="0"/>
              <a:t>Часто дети не могут самостоятельно найти выход из сложившейся ситуации. Что же делать в случаях, когда насилие происходит в семье? Прежде всего, надо помнить, что у ребенка есть права, которые защищаются законом! Любой ребенок может обратиться в милицию, Следственный комитет, прокуратуру, к Уполномоченному по правам ребенка.</a:t>
            </a:r>
          </a:p>
          <a:p>
            <a:r>
              <a:rPr lang="ru-RU" sz="1350" dirty="0" smtClean="0"/>
              <a:t>Это важно помнить родителям! Уважайте своего ребенка, не делайте сами и не позволяйте другим заставлять ребенка делать что-то против своей воли. Если Ваш ребенок говорит о нездоровом интересе к нему Вашего мужа (сожителя), прислушайтесь к его словам, поговорите с мужем (сожителем), не оставляйте ребенка один на один с ним. Если же отношения зашли слишком далеко, расстаньтесь с этим человеком, ведь нет ничего дороже счастья собственного ребенка.</a:t>
            </a:r>
          </a:p>
          <a:p>
            <a:r>
              <a:rPr lang="ru-RU" sz="1350" dirty="0" smtClean="0"/>
              <a:t>Если Вы заметили странность в поведении ребенка, поговорите с ним о том, что его беспокоит.</a:t>
            </a:r>
          </a:p>
          <a:p>
            <a:r>
              <a:rPr lang="ru-RU" sz="1350" dirty="0" smtClean="0"/>
              <a:t>В разговоре с мальчиком лучше участвовать отцу, без присутствия матери.</a:t>
            </a:r>
          </a:p>
          <a:p>
            <a:r>
              <a:rPr lang="ru-RU" sz="1350" b="1" i="1" dirty="0" smtClean="0"/>
              <a:t>Что вы можете сделать, чтоб обезопасить своих детей.</a:t>
            </a:r>
            <a:endParaRPr lang="ru-RU" sz="1350" dirty="0" smtClean="0"/>
          </a:p>
          <a:p>
            <a:r>
              <a:rPr lang="ru-RU" sz="1350" dirty="0" smtClean="0"/>
              <a:t>Не оставляйте на улице маленького ребенка без присмотра. Если ваши дети школьного возраста, пусть они всегда сообщают, где и с кем проводят время. - Запретите ребенку гулять в опасных местах, дружить с ребятами, склонными к бродяжничеству, пропуску уроков.</a:t>
            </a:r>
          </a:p>
          <a:p>
            <a:r>
              <a:rPr lang="ru-RU" sz="1350" dirty="0" smtClean="0"/>
              <a:t>Объясните ребенку правила поведения, когда он остается один на улице либо дома;</a:t>
            </a:r>
          </a:p>
          <a:p>
            <a:r>
              <a:rPr lang="ru-RU" sz="1350" dirty="0" smtClean="0"/>
              <a:t>Расскажите ребёнку, сто если у него появилось хотя бы малейшее сомнение в человеке, который находится рядом, или его что-то насторожило, то лучше отойти от него, либо остановиться и пропустить этого человека вперед;</a:t>
            </a:r>
          </a:p>
          <a:p>
            <a:r>
              <a:rPr lang="ru-RU" sz="1350" dirty="0" smtClean="0"/>
              <a:t>Необходимо знать, какие передачи ребенок смотрит по телевизору, на какие сайты в Интернете чаще всего заходит, для того чтобы исключить просмотр фильмов сексуальными сценами и сценами насилия, исключить возможность общения Вашего ребенка с педофилом через Интернет. Обязательно контролировать время, которое ребенок проводит в Интернете, будьте в курсе, с кем Ваш ребенок контактирует в сети.</a:t>
            </a:r>
          </a:p>
          <a:p>
            <a:r>
              <a:rPr lang="ru-RU" sz="1350" dirty="0" smtClean="0"/>
              <a:t>Будьте внимательны к мужчинам, бесцельно прогуливающимся около подъезда, по школьному двору, возле забора детского сада. Сообщите об этом в полицию. Иногда достаточно участковому проверить документы, как потенциальный преступник исчезает из района. Злоумышленник может находиться за рулем автомобиля, он паркует машину около школы и наблюдает за детьми. Если вы заметили подозрительную машину, запишите номер, запомните ее цвет, марку, зафиксируйте в памяти внешность водителя или пассажира. Сообщите об этом директору школы.</a:t>
            </a:r>
          </a:p>
          <a:p>
            <a:r>
              <a:rPr lang="ru-RU" sz="1350" dirty="0" smtClean="0"/>
              <a:t>Предложите ребенку возвращаться с уроков, из кружков и секций в компании одноклассников, если нет возможности встречать его лично.           - Поддерживайте контакт с воспитателем детского сада, учителем, психологом в детских учреждениях с целью предотвращения совершения насильственных преступлений в отношении Вашего ребенка.</a:t>
            </a:r>
          </a:p>
          <a:p>
            <a:r>
              <a:rPr lang="ru-RU" sz="1350" dirty="0" smtClean="0"/>
              <a:t>Постройте с ребенком теплые, доверительные отношения. Часто в беду попадают именно те дети, которым дома не хватает любви, ласки и понимания.</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754" y="1"/>
            <a:ext cx="8358596" cy="1188719"/>
          </a:xfrm>
        </p:spPr>
        <p:txBody>
          <a:bodyPr>
            <a:normAutofit fontScale="90000"/>
          </a:bodyPr>
          <a:lstStyle/>
          <a:p>
            <a:r>
              <a:rPr lang="ru-RU" b="1" dirty="0" smtClean="0"/>
              <a:t> </a:t>
            </a:r>
            <a:r>
              <a:rPr lang="ru-RU" dirty="0" smtClean="0"/>
              <a:t/>
            </a:r>
            <a:br>
              <a:rPr lang="ru-RU" dirty="0" smtClean="0"/>
            </a:br>
            <a:r>
              <a:rPr lang="ru-RU" sz="2000" b="1" dirty="0" smtClean="0"/>
              <a:t>АЛГОРИТМ</a:t>
            </a:r>
            <a:r>
              <a:rPr lang="ru-RU" sz="2000" dirty="0" smtClean="0"/>
              <a:t/>
            </a:r>
            <a:br>
              <a:rPr lang="ru-RU" sz="2000" dirty="0" smtClean="0"/>
            </a:br>
            <a:r>
              <a:rPr lang="ru-RU" sz="2000" b="1" dirty="0" smtClean="0"/>
              <a:t>информирования педагогическими работниками родителей, опекунов, попечителей обучающихся и (или) сотрудников органов внутренних дел о наличии признаков насилия в отношении несовершеннолетних</a:t>
            </a:r>
            <a:r>
              <a:rPr lang="ru-RU" sz="2000" dirty="0" smtClean="0"/>
              <a:t/>
            </a:r>
            <a:br>
              <a:rPr lang="ru-RU" sz="2000" dirty="0" smtClean="0"/>
            </a:br>
            <a:endParaRPr lang="ru-RU" sz="2000" dirty="0"/>
          </a:p>
        </p:txBody>
      </p:sp>
      <p:sp>
        <p:nvSpPr>
          <p:cNvPr id="4" name="TextBox 3"/>
          <p:cNvSpPr txBox="1"/>
          <p:nvPr/>
        </p:nvSpPr>
        <p:spPr>
          <a:xfrm>
            <a:off x="156755" y="1306285"/>
            <a:ext cx="8712925" cy="5755422"/>
          </a:xfrm>
          <a:prstGeom prst="rect">
            <a:avLst/>
          </a:prstGeom>
          <a:noFill/>
        </p:spPr>
        <p:txBody>
          <a:bodyPr wrap="square" rtlCol="0">
            <a:spAutoFit/>
          </a:bodyPr>
          <a:lstStyle/>
          <a:p>
            <a:r>
              <a:rPr lang="ru-RU" sz="1400" dirty="0" smtClean="0"/>
              <a:t> Проблема защиты детей от жестокого обращения и насилия, в силу их наименьшей защищенности, не теряет актуальности. Выявление несовершеннолетних, ставших жертвой насилия, наряду с сотрудниками территориальных органов внутренних дел (далее – ОВД), осуществляется педагогическими работниками учреждений образования1 . </a:t>
            </a:r>
          </a:p>
          <a:p>
            <a:r>
              <a:rPr lang="ru-RU" sz="1400" b="1" dirty="0" smtClean="0"/>
              <a:t>Насилие</a:t>
            </a:r>
            <a:r>
              <a:rPr lang="ru-RU" sz="1400" dirty="0" smtClean="0"/>
              <a:t> – любая форма взаимоотношений, направленная на установление или удержание контроля над другим человеком. Выделяют несколько основных форм насилия: </a:t>
            </a:r>
            <a:r>
              <a:rPr lang="ru-RU" sz="1400" b="1" dirty="0" smtClean="0"/>
              <a:t>физическое, сексуальное, психическое.</a:t>
            </a:r>
            <a:r>
              <a:rPr lang="ru-RU" sz="1400" dirty="0" smtClean="0"/>
              <a:t>                                           </a:t>
            </a:r>
            <a:r>
              <a:rPr lang="ru-RU" sz="1400" b="1" u="sng" dirty="0" smtClean="0"/>
              <a:t>Физическое насилие</a:t>
            </a:r>
            <a:r>
              <a:rPr lang="ru-RU" sz="1400" dirty="0" smtClean="0"/>
              <a:t> – преднамеренное нанесение ребенку физических повреждений, которые могут привести к смерти, или вызывают серьезные, требующие медицинской помощи нарушения физического или психического здоровья, или ведут к отставанию в развитии; телесные наказания, наносящие у 2 </a:t>
            </a:r>
          </a:p>
          <a:p>
            <a:r>
              <a:rPr lang="ru-RU" sz="1400" b="1" u="sng" dirty="0" smtClean="0"/>
              <a:t>Психическое (эмоциональное) насилие</a:t>
            </a:r>
            <a:r>
              <a:rPr lang="ru-RU" sz="1400" dirty="0" smtClean="0"/>
              <a:t> – длительное, постоянное или периодическое психологическое воздействие, приводящее к формированию у ребенка патологических черт характера или нарушающее развитие его личности . </a:t>
            </a:r>
          </a:p>
          <a:p>
            <a:r>
              <a:rPr lang="ru-RU" sz="1400" dirty="0" smtClean="0"/>
              <a:t>Указанные действия выражаются в однократном или хроническом воздействии на ребенка, враждебном или безличном отношении к нему. Последствия их приводят к снижению самооценки, утрате веры в себя, формированию патологических черт характера, вызывающих нарушение социализации. </a:t>
            </a:r>
          </a:p>
          <a:p>
            <a:r>
              <a:rPr lang="ru-RU" sz="1400" dirty="0" smtClean="0"/>
              <a:t>Психическое насилие по своей сущности является наиболее латентным, так как </a:t>
            </a:r>
            <a:r>
              <a:rPr lang="ru-RU" sz="1400" dirty="0" err="1" smtClean="0"/>
              <a:t>сложнодоказуемо</a:t>
            </a:r>
            <a:r>
              <a:rPr lang="ru-RU" sz="1400" dirty="0" smtClean="0"/>
              <a:t> ввиду отсутствия внешних следов. демонстрация порнографических материалов, а также вовлечение ребенка в изготовление подобных материалов, подглядывание за ребенком во время совершения им интимных процедур, «</a:t>
            </a:r>
            <a:r>
              <a:rPr lang="ru-RU" sz="1400" dirty="0" err="1" smtClean="0"/>
              <a:t>груминг</a:t>
            </a:r>
            <a:r>
              <a:rPr lang="ru-RU" sz="1400" dirty="0" smtClean="0"/>
              <a:t>», осуществляемый, как правило, посредством сети Интернет. </a:t>
            </a:r>
          </a:p>
          <a:p>
            <a:r>
              <a:rPr lang="ru-RU" sz="1400" b="1" u="sng" dirty="0" smtClean="0"/>
              <a:t>Сексуальное насилие</a:t>
            </a:r>
            <a:r>
              <a:rPr lang="ru-RU" sz="1400" dirty="0" smtClean="0"/>
              <a:t> – вовлечение ребенка с его согласия или без такового в прямые или непрямые действия сексуального характера со взрослым с целью получения последним сексуального удовлетворения или выгоды. Сексуальное насилие включает как прямые сексуальные контакты, так и непрямые: демонстрация ребенку обнаженных </a:t>
            </a:r>
            <a:r>
              <a:rPr lang="ru-RU" sz="1400" dirty="0" err="1" smtClean="0"/>
              <a:t>гениталий,демонстрация</a:t>
            </a:r>
            <a:r>
              <a:rPr lang="ru-RU" sz="1400" dirty="0" smtClean="0"/>
              <a:t> порнографических материалов, а также вовлечение ребенка в изготовление подобных материалов, подглядывание за ребенком во время совершения им интимных процедур, «</a:t>
            </a:r>
            <a:r>
              <a:rPr lang="ru-RU" sz="1400" dirty="0" err="1" smtClean="0"/>
              <a:t>груминг</a:t>
            </a:r>
            <a:r>
              <a:rPr lang="ru-RU" sz="1400" dirty="0" smtClean="0"/>
              <a:t>», осуществляемый, как правило, посредством сети Интернет. </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524" y="2572749"/>
            <a:ext cx="7886700" cy="1325563"/>
          </a:xfrm>
        </p:spPr>
        <p:txBody>
          <a:bodyPr>
            <a:normAutofit fontScale="90000"/>
          </a:bodyPr>
          <a:lstStyle/>
          <a:p>
            <a:pPr algn="ctr"/>
            <a:r>
              <a:rPr lang="ru-RU" b="1" dirty="0" smtClean="0"/>
              <a:t>ЭТА ПАМЯТКА ПРЕДНАЗНАЧЕНА ДЛЯ ТЕХ, КТО НЕ ХОЧЕТ, чтобы его ребенок стал жертвой насильственных  </a:t>
            </a:r>
            <a:r>
              <a:rPr lang="ru-RU" b="1" dirty="0" smtClean="0"/>
              <a:t>преступлений</a:t>
            </a:r>
            <a:r>
              <a:rPr lang="ru-RU" b="1" dirty="0" smtClean="0"/>
              <a:t>. Соблюдая правила безопасности, ваш ребенок сможет принять самое правильное решение в сложной ситуации и избежать встречи с преступником.</a:t>
            </a:r>
            <a:r>
              <a:rPr lang="ru-RU" dirty="0" smtClean="0"/>
              <a:t/>
            </a:r>
            <a:br>
              <a:rPr lang="ru-RU" dirty="0" smtClean="0"/>
            </a:b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1257" y="313509"/>
            <a:ext cx="8647612" cy="6278642"/>
          </a:xfrm>
          <a:prstGeom prst="rect">
            <a:avLst/>
          </a:prstGeom>
          <a:noFill/>
        </p:spPr>
        <p:txBody>
          <a:bodyPr wrap="square" rtlCol="0">
            <a:spAutoFit/>
          </a:bodyPr>
          <a:lstStyle/>
          <a:p>
            <a:r>
              <a:rPr lang="ru-RU" sz="1200" b="1" u="sng" dirty="0" smtClean="0"/>
              <a:t>ДОМАШНЕЕ НАСИЛИЕ</a:t>
            </a:r>
            <a:endParaRPr lang="ru-RU" sz="1200" dirty="0" smtClean="0"/>
          </a:p>
          <a:p>
            <a:r>
              <a:rPr lang="ru-RU" sz="1200" b="1" dirty="0" smtClean="0"/>
              <a:t>Настораживающие </a:t>
            </a:r>
            <a:r>
              <a:rPr lang="ru-RU" sz="1200" b="1" dirty="0" smtClean="0"/>
              <a:t>признаки</a:t>
            </a:r>
            <a:endParaRPr lang="ru-RU" sz="1200" dirty="0" smtClean="0"/>
          </a:p>
          <a:p>
            <a:r>
              <a:rPr lang="ru-RU" sz="1200" dirty="0" smtClean="0"/>
              <a:t>Любое проявление насилия в отноше­ниях между взрослыми оказывает негативные послед­ствия на детей.</a:t>
            </a:r>
          </a:p>
          <a:p>
            <a:r>
              <a:rPr lang="ru-RU" sz="1200" dirty="0" smtClean="0"/>
              <a:t>Обратитесь за по­мощью как можно раньше.</a:t>
            </a:r>
          </a:p>
          <a:p>
            <a:r>
              <a:rPr lang="ru-RU" sz="1200" dirty="0" smtClean="0"/>
              <a:t>Чем дольше про­должается насилие, тем более опасны его последствия.</a:t>
            </a:r>
          </a:p>
          <a:p>
            <a:r>
              <a:rPr lang="ru-RU" sz="1200" b="1" dirty="0" smtClean="0"/>
              <a:t>Как действовать</a:t>
            </a:r>
            <a:endParaRPr lang="ru-RU" sz="1200" dirty="0" smtClean="0"/>
          </a:p>
          <a:p>
            <a:r>
              <a:rPr lang="ru-RU" sz="1200" dirty="0" smtClean="0"/>
              <a:t>Сообщите о случаях насилия, совершен­ных в отношении вас или кого-либо другого, в милицию или на местный телефон доверия.</a:t>
            </a:r>
          </a:p>
          <a:p>
            <a:r>
              <a:rPr lang="ru-RU" sz="1200" dirty="0" smtClean="0"/>
              <a:t>Если вы подозре­ваете, что насилие совершается в отношении вашего ребенка, поговори­те с ним об этом.</a:t>
            </a:r>
          </a:p>
          <a:p>
            <a:r>
              <a:rPr lang="ru-RU" sz="1200" dirty="0" smtClean="0"/>
              <a:t>Если необходимо, обратитесь за по­мощью к социаль­ным педагогам или психологам школы/социально- педагогического центра.</a:t>
            </a:r>
          </a:p>
          <a:p>
            <a:r>
              <a:rPr lang="ru-RU" sz="1200" b="1" dirty="0" smtClean="0"/>
              <a:t>Что говорить</a:t>
            </a:r>
            <a:endParaRPr lang="ru-RU" sz="1200" dirty="0" smtClean="0"/>
          </a:p>
          <a:p>
            <a:r>
              <a:rPr lang="ru-RU" sz="1200" dirty="0" smtClean="0"/>
              <a:t>Детям требуется время, чтобы они смогли говорить о своих чувствах по поводу совершен­ного насилия.</a:t>
            </a:r>
          </a:p>
          <a:p>
            <a:r>
              <a:rPr lang="ru-RU" sz="1200" dirty="0" smtClean="0"/>
              <a:t>Ребенок должен знать, что это не его вина и что такой вид отношений является неприемлемым.</a:t>
            </a:r>
          </a:p>
          <a:p>
            <a:r>
              <a:rPr lang="ru-RU" sz="1200" b="1" dirty="0" smtClean="0"/>
              <a:t>Профилактика</a:t>
            </a:r>
            <a:endParaRPr lang="ru-RU" sz="1200" dirty="0" smtClean="0"/>
          </a:p>
          <a:p>
            <a:r>
              <a:rPr lang="ru-RU" sz="1200" dirty="0" smtClean="0"/>
              <a:t>	Родитель</a:t>
            </a:r>
            <a:r>
              <a:rPr lang="ru-RU" sz="1200" dirty="0" smtClean="0"/>
              <a:t>, </a:t>
            </a:r>
            <a:r>
              <a:rPr lang="ru-RU" sz="1200" dirty="0" smtClean="0"/>
              <a:t>совершивший </a:t>
            </a:r>
            <a:r>
              <a:rPr lang="ru-RU" sz="1200" dirty="0" smtClean="0"/>
              <a:t>насилие, может проявить ответственность и обратиться за помощью, чтобы больше подобного не совершать.</a:t>
            </a:r>
          </a:p>
          <a:p>
            <a:r>
              <a:rPr lang="ru-RU" sz="1200" dirty="0" smtClean="0"/>
              <a:t>	Очень </a:t>
            </a:r>
            <a:r>
              <a:rPr lang="ru-RU" sz="1200" dirty="0" smtClean="0"/>
              <a:t>важно демонстрировать положительный пример для детей, чтобы они перенимали позитивный тип поведения.</a:t>
            </a:r>
          </a:p>
          <a:p>
            <a:r>
              <a:rPr lang="ru-RU" sz="1200" dirty="0" smtClean="0"/>
              <a:t>	Дети</a:t>
            </a:r>
            <a:r>
              <a:rPr lang="ru-RU" sz="1200" dirty="0" smtClean="0"/>
              <a:t>, которые часто видят насилие в семье, перенимают модель поведения, основанную на применении насилия.</a:t>
            </a:r>
          </a:p>
          <a:p>
            <a:r>
              <a:rPr lang="ru-RU" sz="1200" dirty="0" smtClean="0"/>
              <a:t>Домашнее </a:t>
            </a:r>
            <a:r>
              <a:rPr lang="ru-RU" sz="1200" dirty="0" smtClean="0"/>
              <a:t>насилие может иметь для детей серьезные и долгосрочные последствия.</a:t>
            </a:r>
          </a:p>
          <a:p>
            <a:r>
              <a:rPr lang="ru-RU" sz="1200" dirty="0" smtClean="0"/>
              <a:t>	Часто </a:t>
            </a:r>
            <a:r>
              <a:rPr lang="ru-RU" sz="1200" dirty="0" smtClean="0"/>
              <a:t>в ситуации домашнего насилия также имеет место и жестокое обращение ( ребенком.</a:t>
            </a:r>
          </a:p>
          <a:p>
            <a:r>
              <a:rPr lang="ru-RU" sz="1200" dirty="0" smtClean="0"/>
              <a:t>Дети </a:t>
            </a:r>
            <a:r>
              <a:rPr lang="ru-RU" sz="1200" dirty="0" smtClean="0"/>
              <a:t>часто винят самих себя в происходящей ситуации домашнего насилия.</a:t>
            </a:r>
          </a:p>
          <a:p>
            <a:r>
              <a:rPr lang="ru-RU" sz="1200" dirty="0" smtClean="0"/>
              <a:t>	Злоупотребление </a:t>
            </a:r>
            <a:r>
              <a:rPr lang="ru-RU" sz="1200" dirty="0" smtClean="0"/>
              <a:t>алкоголем тесно связано с домашним насилием.</a:t>
            </a:r>
          </a:p>
          <a:p>
            <a:r>
              <a:rPr lang="ru-RU" sz="1200" dirty="0" smtClean="0"/>
              <a:t>Домашнее </a:t>
            </a:r>
            <a:r>
              <a:rPr lang="ru-RU" sz="1200" dirty="0" smtClean="0"/>
              <a:t>насилие является преступлением и серьезной социальной проблемой, оказывающей влияние на многие семьи. В 90% известных случаев домашнего насилия дети находились в момент совершения насилия либо в той же, либо в соседней комнате. В подавляющем большинстве случаев насилие совершается мужчинами, а жертвами становятся женщины и дети, хотя есть факты, когда жертвами становились мужчины.</a:t>
            </a:r>
          </a:p>
          <a:p>
            <a:r>
              <a:rPr lang="ru-RU" sz="1200" dirty="0" smtClean="0"/>
              <a:t>Последствия для ребенка, ставшего очевидцем ситуации насилия в семье, могут быть самые разные. Но можно с уверенностью утверждать, что дети все видят и слышат и хорошо знают о происходящем в семье.</a:t>
            </a:r>
          </a:p>
          <a:p>
            <a:r>
              <a:rPr lang="ru-RU" sz="1200" dirty="0" smtClean="0"/>
              <a:t>Дети перенимают модели поведения, которые им демонстрируют родители. Наблюдая насилие в семье, ребенок перенимает неверные модели взаимоотношений в семье и с окружающими.</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7263527"/>
          </a:xfrm>
          <a:prstGeom prst="rect">
            <a:avLst/>
          </a:prstGeom>
          <a:noFill/>
        </p:spPr>
        <p:txBody>
          <a:bodyPr wrap="square" rtlCol="0">
            <a:spAutoFit/>
          </a:bodyPr>
          <a:lstStyle/>
          <a:p>
            <a:r>
              <a:rPr lang="ru-RU" sz="1400" b="1" dirty="0" smtClean="0"/>
              <a:t>Например:</a:t>
            </a:r>
          </a:p>
          <a:p>
            <a:pPr lvl="0"/>
            <a:r>
              <a:rPr lang="ru-RU" sz="1400" dirty="0" smtClean="0"/>
              <a:t>у ребенка может сложиться убеждение в том, что насилие - приемлемый способ решения конфликтных ситуаций;</a:t>
            </a:r>
          </a:p>
          <a:p>
            <a:pPr lvl="0"/>
            <a:r>
              <a:rPr lang="ru-RU" sz="1400" dirty="0" smtClean="0"/>
              <a:t>ребенок учится скрывать ту или иную информацию от окружающих;</a:t>
            </a:r>
          </a:p>
          <a:p>
            <a:pPr lvl="0"/>
            <a:r>
              <a:rPr lang="ru-RU" sz="1400" dirty="0" smtClean="0"/>
              <a:t>ребенок убеждается, что близким нельзя доверять, что дети всегда во всем виноваты, особенно, если конфликт произошел в результате спора о детях.</a:t>
            </a:r>
          </a:p>
          <a:p>
            <a:r>
              <a:rPr lang="ru-RU" sz="1400" dirty="0" smtClean="0"/>
              <a:t>Многие не могут понять, почему люди остаются или возвращаются в дом, где совершается насилие. Совокупность нескольких факторов, таких как страх, любовь, риск стать бездомным и финансовая зависимость, часто не дают им уйти, а некоторые пытаются настоять на своем и заставить уйти человека, совершающего насилие.</a:t>
            </a:r>
          </a:p>
          <a:p>
            <a:r>
              <a:rPr lang="ru-RU" sz="1400" b="1" dirty="0" smtClean="0"/>
              <a:t>Краткосрочные последствия:</a:t>
            </a:r>
          </a:p>
          <a:p>
            <a:r>
              <a:rPr lang="ru-RU" sz="1400" dirty="0" smtClean="0"/>
              <a:t>Даже непродолжительная ситуация домашнего насилия может иметь для ребенка серьезные последствия: ребенок может испытать сильный испуг, замкнуться в себе, начать мочиться в постель, он может убежать из дома, стать агрессивным, у него могут наблюдаться поведенческие проблемы, ухудшение успеваемости в школе, может снизиться концентрация внимания и развиться эмоциональная неустойчивость.</a:t>
            </a:r>
          </a:p>
          <a:p>
            <a:r>
              <a:rPr lang="ru-RU" sz="1400" b="1" dirty="0" smtClean="0"/>
              <a:t>Долгосрочные последствия:</a:t>
            </a:r>
          </a:p>
          <a:p>
            <a:r>
              <a:rPr lang="ru-RU" sz="1400" dirty="0" smtClean="0"/>
              <a:t>Чем дольше ребенок живет в ситуации насилия в семье, тем более пагубными могут быть последствия:</a:t>
            </a:r>
          </a:p>
          <a:p>
            <a:pPr lvl="0"/>
            <a:r>
              <a:rPr lang="ru-RU" sz="1400" dirty="0" smtClean="0"/>
              <a:t>проявление неуважения к родителю, не применяющему насилие;</a:t>
            </a:r>
          </a:p>
          <a:p>
            <a:pPr lvl="0"/>
            <a:r>
              <a:rPr lang="ru-RU" sz="1400" dirty="0" smtClean="0"/>
              <a:t>чрезмерное отождествление себя с родителем, применяющим насилие, и копирование его поведения;</a:t>
            </a:r>
          </a:p>
          <a:p>
            <a:pPr lvl="0"/>
            <a:r>
              <a:rPr lang="ru-RU" sz="1400" dirty="0" smtClean="0"/>
              <a:t>потеря уверенности в себе, что негативно скажется на способности построения отношений в будущем;</a:t>
            </a:r>
          </a:p>
          <a:p>
            <a:pPr lvl="0"/>
            <a:r>
              <a:rPr lang="ru-RU" sz="1400" dirty="0" smtClean="0"/>
              <a:t>потеря доверия к окружающим взрослым, что также негативно скажется в будущем на его способности строить отношения с окружающими;</a:t>
            </a:r>
          </a:p>
          <a:p>
            <a:pPr lvl="0"/>
            <a:r>
              <a:rPr lang="ru-RU" sz="1400" dirty="0" smtClean="0"/>
              <a:t>потеря детства: ребенок вынужден выполнять такие роли в семье, которые не свойственны его возрасту;</a:t>
            </a:r>
          </a:p>
          <a:p>
            <a:pPr lvl="0"/>
            <a:r>
              <a:rPr lang="ru-RU" sz="1400" dirty="0" smtClean="0"/>
              <a:t>проблемы в школе;</a:t>
            </a:r>
          </a:p>
          <a:p>
            <a:pPr lvl="0"/>
            <a:r>
              <a:rPr lang="ru-RU" sz="1400" dirty="0" smtClean="0"/>
              <a:t>ребенок может убежать из дома.</a:t>
            </a:r>
          </a:p>
          <a:p>
            <a:r>
              <a:rPr lang="ru-RU" sz="1400" dirty="0" smtClean="0"/>
              <a:t>Если вас беспокоит ситуация домашнего насилия, найдите человека, с которым вы мо­жете об этом поговорить.</a:t>
            </a:r>
          </a:p>
          <a:p>
            <a:r>
              <a:rPr lang="ru-RU" sz="1400" dirty="0" smtClean="0"/>
              <a:t>Если вы сами склонны к агрессии и насилию, вы также можете обратиться за помощью в соответствующие учреждения и организации, чтобы прекратить свое опасное поведение.</a:t>
            </a:r>
          </a:p>
          <a:p>
            <a:r>
              <a:rPr lang="ru-RU" sz="1400" b="1" dirty="0" smtClean="0"/>
              <a:t>Если вы подвергаетесь насилию - помните, что вы не одни. </a:t>
            </a:r>
            <a:r>
              <a:rPr lang="ru-RU" sz="1400" dirty="0" smtClean="0"/>
              <a:t>В Беларуси существует много организаций и специалистов, которые могут вам помочь. Вы можете сообщить о случаях домашнего насилия в территориальный центр социального обслуживания на­селения, милицию, где ваша информация послужит ценным свидетельством в будущем для предъявления обвинений лицу, совершившему насилие.</a:t>
            </a:r>
          </a:p>
          <a:p>
            <a:r>
              <a:rPr lang="ru-RU" sz="1400" dirty="0" smtClean="0"/>
              <a:t>Вы можете обратиться в правоохранительные органы для возбуждения уголовного дела по факту совершения насилия.</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8194" y="365760"/>
            <a:ext cx="8725989" cy="6278642"/>
          </a:xfrm>
          <a:prstGeom prst="rect">
            <a:avLst/>
          </a:prstGeom>
          <a:noFill/>
        </p:spPr>
        <p:txBody>
          <a:bodyPr wrap="square" rtlCol="0">
            <a:spAutoFit/>
          </a:bodyPr>
          <a:lstStyle/>
          <a:p>
            <a:r>
              <a:rPr lang="ru-RU" sz="1600" dirty="0" smtClean="0"/>
              <a:t>Указанное насилие также является </a:t>
            </a:r>
            <a:r>
              <a:rPr lang="ru-RU" sz="1600" dirty="0" err="1" smtClean="0"/>
              <a:t>высоколатентным</a:t>
            </a:r>
            <a:r>
              <a:rPr lang="ru-RU" sz="1600" dirty="0" smtClean="0"/>
              <a:t> явлением, так как по различным причинам (чувство боязни, стыда, вины и т.п.) сталкивающиеся с сексуальным насилием дети редко обращаются за помощью. Раннее выявление случаев насилия в отношении несовершеннолетних и оказание детям комплексной помощи минимизирует вред их здоровью и развитию. Целью информирования является повышение оперативности в получении информации о фактах жестокого обращения с несовершеннолетними с целью своевременного реагирования и оказания необходимой помощи различными субъектами профилактики правонарушений в сфере их компетенции. </a:t>
            </a:r>
          </a:p>
          <a:p>
            <a:r>
              <a:rPr lang="ru-RU" sz="1600" dirty="0" smtClean="0"/>
              <a:t>Педагогическим работникам – в ходе образовательного процесса, изучения особенностей семейного воспитания обучающихся, при проведении бесед с обучающимися и их законными представителями необходимо обращать внимание на:</a:t>
            </a:r>
          </a:p>
          <a:p>
            <a:r>
              <a:rPr lang="ru-RU" sz="1600" dirty="0" smtClean="0"/>
              <a:t>1</a:t>
            </a:r>
            <a:r>
              <a:rPr lang="ru-RU" sz="1600" b="1" dirty="0" smtClean="0"/>
              <a:t>. Признаки физического насилия:</a:t>
            </a:r>
            <a:r>
              <a:rPr lang="ru-RU" sz="1600" dirty="0" smtClean="0"/>
              <a:t> множественные синяки, царапины и рубцы, ожоги, ссадины, различного рода травмы. Наиболее распространенным свидетельством физического насилия являются синяки. О неслучайном характере любых повреждений на теле ребенка свидетельствует: их расположение (на плечах, груди, ягодицах, внутренней поверхности бедер, на щеках и т.д.); очертания повреждений на коже напоминают те предметы, которыми они были нанесены (пряжка ремня, шнур, палка, следы пальцев). Могут быть множественные следы избиения, при этом наряду со свежими повреждениями могут визуализироваться старые рубцы и шрамы. </a:t>
            </a:r>
          </a:p>
          <a:p>
            <a:r>
              <a:rPr lang="ru-RU" sz="1600" dirty="0" smtClean="0"/>
              <a:t>2. </a:t>
            </a:r>
            <a:r>
              <a:rPr lang="ru-RU" sz="1600" b="1" dirty="0" smtClean="0"/>
              <a:t>Формы психического насилия:</a:t>
            </a:r>
            <a:r>
              <a:rPr lang="ru-RU" sz="1600" dirty="0" smtClean="0"/>
              <a:t> открытое неприятие и критика ребенка, оскорбление и унижение его достоинства, угрозы, проявляющиеся в словесной форме без физического насилия, преднамеренная физическая или социальная изоляция, предъявление ребенку чрезмерных требований, не соответствующих его возрасту и возможностям; однократное грубое психическое воздействие, вызвавшее у ребенка психическую травму.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6754" y="195943"/>
            <a:ext cx="8987246" cy="6878806"/>
          </a:xfrm>
          <a:prstGeom prst="rect">
            <a:avLst/>
          </a:prstGeom>
          <a:noFill/>
        </p:spPr>
        <p:txBody>
          <a:bodyPr wrap="square" rtlCol="0">
            <a:spAutoFit/>
          </a:bodyPr>
          <a:lstStyle/>
          <a:p>
            <a:r>
              <a:rPr lang="ru-RU" sz="1500" dirty="0" smtClean="0"/>
              <a:t>3. </a:t>
            </a:r>
            <a:r>
              <a:rPr lang="ru-RU" sz="1500" b="1" dirty="0" smtClean="0"/>
              <a:t>Особенности физического состояния и поведения ребенка</a:t>
            </a:r>
            <a:r>
              <a:rPr lang="ru-RU" sz="1500" dirty="0" smtClean="0"/>
              <a:t>: </a:t>
            </a:r>
            <a:r>
              <a:rPr lang="ru-RU" sz="1500" dirty="0" err="1" smtClean="0"/>
              <a:t>сексуализированное</a:t>
            </a:r>
            <a:r>
              <a:rPr lang="ru-RU" sz="1500" dirty="0" smtClean="0"/>
              <a:t> поведение (например, интерес у ребенка к фильмам эротического и порнографического характера, имитация полового акта с 3 помощью кукол, склонность к сексуальным действиям с другими детьми), заниженная самооценка, отвращение, стыд, вина, недоверие, чувство собственной испорченности, несвойственные ранее ребенку непристойные выражения, суицидальные разговоры и попытки и др.</a:t>
            </a:r>
          </a:p>
          <a:p>
            <a:r>
              <a:rPr lang="ru-RU" sz="1500" dirty="0" smtClean="0"/>
              <a:t> 4</a:t>
            </a:r>
            <a:r>
              <a:rPr lang="ru-RU" sz="1500" b="1" dirty="0" smtClean="0"/>
              <a:t>. Особенности взаимоотношений в семье, если наблюдаются</a:t>
            </a:r>
            <a:r>
              <a:rPr lang="ru-RU" sz="1500" dirty="0" smtClean="0"/>
              <a:t>: неоднократное обращение за медицинской помощью в связи с повреждениями; </a:t>
            </a:r>
          </a:p>
          <a:p>
            <a:r>
              <a:rPr lang="ru-RU" sz="1500" dirty="0" smtClean="0"/>
              <a:t>несоответствие характера повреждения обстоятельствам случившегося по рассказам законных представителей или очевидцев; </a:t>
            </a:r>
          </a:p>
          <a:p>
            <a:r>
              <a:rPr lang="ru-RU" sz="1500" dirty="0" smtClean="0"/>
              <a:t>противоречивые, путаные объяснения законных представителей о причинах возникновения травмы у ребенка; </a:t>
            </a:r>
          </a:p>
          <a:p>
            <a:r>
              <a:rPr lang="ru-RU" sz="1500" dirty="0" smtClean="0"/>
              <a:t>обвинение в случившемся самого несовершеннолетнего; </a:t>
            </a:r>
          </a:p>
          <a:p>
            <a:r>
              <a:rPr lang="ru-RU" sz="1500" dirty="0" smtClean="0"/>
              <a:t>отсутствие обеспокоенности за судьбу и здоровье ребенка, бездействие или позднее обращение за медицинской помощью; </a:t>
            </a:r>
          </a:p>
          <a:p>
            <a:r>
              <a:rPr lang="ru-RU" sz="1500" dirty="0" smtClean="0"/>
              <a:t>неадекватная оценка тяжести травмы, стремление ее преувеличить или приуменьшить; </a:t>
            </a:r>
          </a:p>
          <a:p>
            <a:r>
              <a:rPr lang="ru-RU" sz="1500" dirty="0" smtClean="0"/>
              <a:t>обеспокоенность собственными проблемами, рассказы о том, как их наказывали в детстве. </a:t>
            </a:r>
          </a:p>
          <a:p>
            <a:r>
              <a:rPr lang="ru-RU" sz="1500" dirty="0" smtClean="0"/>
              <a:t>Перечисленные признаки еще не свидетельствуют о том, что в отношении ребенка имело место насилие, они могут быть обусловлены другими причинами. Тем не менее, такие «знаки» должны привлечь внимание педагогического работника. Также поводом для информирования законных представителей обучающихся и (или) сотрудников органов внутренних дел (далее – ОВД) о наличии признаков насилия в отношении несовершеннолетних может быть: </a:t>
            </a:r>
          </a:p>
          <a:p>
            <a:r>
              <a:rPr lang="ru-RU" sz="1500" dirty="0" smtClean="0"/>
              <a:t>информация, поступившая от ребенка; </a:t>
            </a:r>
          </a:p>
          <a:p>
            <a:r>
              <a:rPr lang="ru-RU" sz="1500" dirty="0" smtClean="0"/>
              <a:t>информация, поступившая от членов семьи несовершеннолетнего; информация, поступившая от работников учреждений образования; информация, поступившая от сверстников и друзей, соседей, иных</a:t>
            </a:r>
          </a:p>
          <a:p>
            <a:r>
              <a:rPr lang="ru-RU" sz="1500" dirty="0" smtClean="0"/>
              <a:t>граждан; </a:t>
            </a:r>
          </a:p>
          <a:p>
            <a:r>
              <a:rPr lang="ru-RU" sz="1500" dirty="0" smtClean="0"/>
              <a:t>информация, собранная в ходе психологической диагностики, наблюдений за ребенком; </a:t>
            </a:r>
          </a:p>
          <a:p>
            <a:r>
              <a:rPr lang="ru-RU" sz="1500" dirty="0" smtClean="0"/>
              <a:t>информация, поступившая от медицинского работника учреждения образования. </a:t>
            </a:r>
          </a:p>
          <a:p>
            <a:r>
              <a:rPr lang="ru-RU" dirty="0" smtClean="0"/>
              <a:t>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smtClean="0"/>
              <a:t>Информирование педагогическими работниками родителей, опекунов, попечителей обучающихся и (или) сотрудников органов внутренних дел о наличии признаков насилия в отношении несовершеннолетних</a:t>
            </a:r>
            <a:r>
              <a:rPr lang="ru-RU" dirty="0" smtClean="0"/>
              <a:t/>
            </a:r>
            <a:br>
              <a:rPr lang="ru-RU" dirty="0" smtClean="0"/>
            </a:br>
            <a:endParaRPr lang="ru-RU" dirty="0"/>
          </a:p>
        </p:txBody>
      </p:sp>
      <p:sp>
        <p:nvSpPr>
          <p:cNvPr id="4" name="TextBox 3"/>
          <p:cNvSpPr txBox="1"/>
          <p:nvPr/>
        </p:nvSpPr>
        <p:spPr>
          <a:xfrm>
            <a:off x="0" y="1293223"/>
            <a:ext cx="9144000" cy="6032421"/>
          </a:xfrm>
          <a:prstGeom prst="rect">
            <a:avLst/>
          </a:prstGeom>
          <a:noFill/>
        </p:spPr>
        <p:txBody>
          <a:bodyPr wrap="square" rtlCol="0">
            <a:spAutoFit/>
          </a:bodyPr>
          <a:lstStyle/>
          <a:p>
            <a:r>
              <a:rPr lang="ru-RU" sz="1400" dirty="0" smtClean="0"/>
              <a:t>При выявлении признаков (фактов) насилия над ребенком, указанных в пунктах 1-4 настоящего Алгоритма или при получении информации от третьих лиц педагогические работники незамедлительно (в тот же рабочий день либо не позднее следующего рабочего дня) информируют (в устной форме) об этом своего руководителя и специалиста социально-педагогической и психологической службы учреждения образования. </a:t>
            </a:r>
            <a:endParaRPr lang="ru-RU" sz="1400" dirty="0" smtClean="0"/>
          </a:p>
          <a:p>
            <a:r>
              <a:rPr lang="ru-RU" sz="1400" b="1" dirty="0" smtClean="0"/>
              <a:t>Руководитель </a:t>
            </a:r>
            <a:r>
              <a:rPr lang="ru-RU" sz="1400" b="1" dirty="0" smtClean="0"/>
              <a:t>учреждения образования</a:t>
            </a:r>
            <a:r>
              <a:rPr lang="ru-RU" sz="1400" dirty="0" smtClean="0"/>
              <a:t> после того, как ему стало известно о признаках (факте) насилия: </a:t>
            </a:r>
          </a:p>
          <a:p>
            <a:r>
              <a:rPr lang="ru-RU" sz="1400" dirty="0" smtClean="0"/>
              <a:t>незамедлительно сообщает по телефону в управление (отдел) образования, спорта и туризма рай(гор)исполкома и ОВД для принятия мер реагирования, в тот же рабочий день либо не позднее следующего рабочего дня направляет письменную информацию в указанные государственные органы; </a:t>
            </a:r>
          </a:p>
          <a:p>
            <a:r>
              <a:rPr lang="ru-RU" sz="1400" dirty="0" smtClean="0"/>
              <a:t>поручает педагогу-психологу учреждения образования провести консультацию (беседу) с несовершеннолетним, ставшим жертвой насилия, в целях устанавливания причин травм у ребенка и оказания ему психологической помощи; </a:t>
            </a:r>
          </a:p>
          <a:p>
            <a:r>
              <a:rPr lang="ru-RU" sz="1400" dirty="0" smtClean="0"/>
              <a:t>незамедлительно информирует родителей, опекунов, попечителей о признаках (факте) насилия в отношении несовершеннолетнего, в случае если насилие в отношении ребенка совершено со стороны третьих лиц</a:t>
            </a:r>
            <a:r>
              <a:rPr lang="ru-RU" sz="1400" dirty="0" smtClean="0"/>
              <a:t>.</a:t>
            </a:r>
          </a:p>
          <a:p>
            <a:r>
              <a:rPr lang="ru-RU" sz="1400" dirty="0" smtClean="0"/>
              <a:t> </a:t>
            </a:r>
            <a:r>
              <a:rPr lang="ru-RU" sz="1400" b="1" dirty="0" smtClean="0"/>
              <a:t>Сотрудники ОВД</a:t>
            </a:r>
            <a:r>
              <a:rPr lang="ru-RU" sz="1400" dirty="0" smtClean="0"/>
              <a:t> при получении информации от руководителя учреждения образования:</a:t>
            </a:r>
          </a:p>
          <a:p>
            <a:r>
              <a:rPr lang="ru-RU" sz="1400" dirty="0" smtClean="0"/>
              <a:t> осуществляют изучение и анализ поступившей информации; </a:t>
            </a:r>
          </a:p>
          <a:p>
            <a:r>
              <a:rPr lang="ru-RU" sz="1400" dirty="0" smtClean="0"/>
              <a:t>в установленном порядке проводят проверку по представленной информации. </a:t>
            </a:r>
          </a:p>
          <a:p>
            <a:r>
              <a:rPr lang="ru-RU" sz="1400" dirty="0" smtClean="0"/>
              <a:t>В случае, если стало известно о факте насилия, совершенном законным представителем, руководитель учреждения не информирует последнего. </a:t>
            </a:r>
          </a:p>
          <a:p>
            <a:r>
              <a:rPr lang="ru-RU" sz="1400" dirty="0" smtClean="0"/>
              <a:t>В таком случае необходимо организовать работу в соответствии с Методическими рекомендациями по межведомственному взаимодействию субъектов профилактики в вопросах выявления детей, оказавшихся в неблагополучной ситуации, утвержденными 14.12.2017 Министром образования Республики Беларусь, и принять меры, направленные на защиту жизни и здоровья ребенка. </a:t>
            </a:r>
          </a:p>
          <a:p>
            <a:r>
              <a:rPr lang="ru-RU" sz="1400" dirty="0" smtClean="0"/>
              <a:t>При подтверждении фактов жестокого обращения, физического, психического, сексуального насилия в отношении несовершеннолетнего педагог-психолог оказывает ему психологическую помощь и </a:t>
            </a:r>
            <a:r>
              <a:rPr lang="ru-RU" sz="1400" dirty="0" err="1" smtClean="0"/>
              <a:t>социальнопедагогическую</a:t>
            </a:r>
            <a:r>
              <a:rPr lang="ru-RU" sz="1400" dirty="0" smtClean="0"/>
              <a:t> поддержку в учреждении образования .</a:t>
            </a:r>
          </a:p>
          <a:p>
            <a:r>
              <a:rPr lang="ru-RU" dirty="0" smtClean="0"/>
              <a:t>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3" y="0"/>
            <a:ext cx="8477794" cy="7017306"/>
          </a:xfrm>
          <a:prstGeom prst="rect">
            <a:avLst/>
          </a:prstGeom>
          <a:noFill/>
        </p:spPr>
        <p:txBody>
          <a:bodyPr wrap="square" rtlCol="0">
            <a:spAutoFit/>
          </a:bodyPr>
          <a:lstStyle/>
          <a:p>
            <a:r>
              <a:rPr lang="ru-RU" dirty="0" smtClean="0"/>
              <a:t>Основным документом, защищающим права детей, </a:t>
            </a:r>
            <a:r>
              <a:rPr lang="ru-RU" dirty="0" smtClean="0"/>
              <a:t>является </a:t>
            </a:r>
            <a:r>
              <a:rPr lang="ru-RU" b="1" dirty="0" smtClean="0"/>
              <a:t>«Конвенция ООН о правах ребенка»</a:t>
            </a:r>
            <a:r>
              <a:rPr lang="ru-RU" dirty="0" smtClean="0"/>
              <a:t> (</a:t>
            </a:r>
            <a:r>
              <a:rPr lang="ru-RU" dirty="0" smtClean="0"/>
              <a:t>принята резолюцией 44/25 Генеральной </a:t>
            </a:r>
            <a:r>
              <a:rPr lang="ru-RU" dirty="0" smtClean="0"/>
              <a:t>Ассамблеи </a:t>
            </a:r>
            <a:r>
              <a:rPr lang="ru-RU" dirty="0" smtClean="0"/>
              <a:t>ООН от 20 ноября 1989 года). Положения Конвенции сводятся к четырем основным требованиям, которые должны обеспечить права детей: выживание, развитие, защита и обеспечение активного участия в жизни общества. В основу содержания деятельности по социально-правовой защите детей от жестокого обращения могут быть положены следующие положения Конвенции по защите прав детей:</a:t>
            </a:r>
          </a:p>
          <a:p>
            <a:r>
              <a:rPr lang="ru-RU" dirty="0" smtClean="0"/>
              <a:t>— право ребенка на уровень жизни, необходимый для гармоничного развития (ст. 6, 17, 27-31);</a:t>
            </a:r>
          </a:p>
          <a:p>
            <a:r>
              <a:rPr lang="ru-RU" dirty="0" smtClean="0"/>
              <a:t>— ответственность родителей, лиц их заменяющих за обеспечение условий жизни, необходимых для развития ребенка (ст.3, 5, 18, 26);</a:t>
            </a:r>
          </a:p>
          <a:p>
            <a:r>
              <a:rPr lang="ru-RU" dirty="0" smtClean="0"/>
              <a:t>— право ребенка на защиту от всех форм насилия (ст.16, 19, 32-37).</a:t>
            </a:r>
          </a:p>
          <a:p>
            <a:r>
              <a:rPr lang="ru-RU" dirty="0" smtClean="0"/>
              <a:t>Половая свобода и половая неприкосновенность являются составной частью конституционно-правового статуса личности и гарантируются Конституцией Республики Беларусь.</a:t>
            </a:r>
          </a:p>
          <a:p>
            <a:r>
              <a:rPr lang="ru-RU" dirty="0" smtClean="0"/>
              <a:t>Поводом для вмешательства специалистов и изучения ситуации в семье может быть:</a:t>
            </a:r>
          </a:p>
          <a:p>
            <a:pPr lvl="0"/>
            <a:r>
              <a:rPr lang="ru-RU" dirty="0" smtClean="0"/>
              <a:t>информация от ребенка;</a:t>
            </a:r>
          </a:p>
          <a:p>
            <a:pPr lvl="0"/>
            <a:r>
              <a:rPr lang="ru-RU" dirty="0" smtClean="0"/>
              <a:t>информация от родителей (законных представителей), других членов семьи;</a:t>
            </a:r>
          </a:p>
          <a:p>
            <a:pPr lvl="0"/>
            <a:r>
              <a:rPr lang="ru-RU" dirty="0" smtClean="0"/>
              <a:t>информация от специалистов учреждений образования;</a:t>
            </a:r>
          </a:p>
          <a:p>
            <a:pPr lvl="0"/>
            <a:r>
              <a:rPr lang="ru-RU" dirty="0" smtClean="0"/>
              <a:t>информация от сверстников и друзей, соседей, иных граждан;</a:t>
            </a:r>
          </a:p>
          <a:p>
            <a:pPr lvl="0"/>
            <a:r>
              <a:rPr lang="ru-RU" dirty="0" smtClean="0"/>
              <a:t>результаты медицинского осмотра;</a:t>
            </a:r>
          </a:p>
          <a:p>
            <a:pPr lvl="0"/>
            <a:r>
              <a:rPr lang="ru-RU" dirty="0" smtClean="0"/>
              <a:t>дополнительная информация, собранная в ходе психологической диагностики, наблюдений за ребенком.</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817" y="-26126"/>
            <a:ext cx="8725988" cy="7263527"/>
          </a:xfrm>
          <a:prstGeom prst="rect">
            <a:avLst/>
          </a:prstGeom>
          <a:noFill/>
        </p:spPr>
        <p:txBody>
          <a:bodyPr wrap="square" rtlCol="0">
            <a:spAutoFit/>
          </a:bodyPr>
          <a:lstStyle/>
          <a:p>
            <a:r>
              <a:rPr lang="ru-RU" sz="1600" b="1" dirty="0" smtClean="0"/>
              <a:t>1.Признаки сексуального насилия в отношении несовершеннолетних</a:t>
            </a:r>
            <a:endParaRPr lang="ru-RU" sz="1600" dirty="0" smtClean="0"/>
          </a:p>
          <a:p>
            <a:r>
              <a:rPr lang="ru-RU" sz="1600" dirty="0" smtClean="0"/>
              <a:t>Работники учреждений образования должны обращать внимание на следующие особенности во внешности и поведении ребенка, которые могут свидетельствовать о сексуальном насилии по отношению к нему.</a:t>
            </a:r>
          </a:p>
          <a:p>
            <a:r>
              <a:rPr lang="ru-RU" sz="1600" b="1" dirty="0" smtClean="0"/>
              <a:t>1.1.Физические признаки</a:t>
            </a:r>
            <a:endParaRPr lang="ru-RU" sz="1600" dirty="0" smtClean="0"/>
          </a:p>
          <a:p>
            <a:r>
              <a:rPr lang="ru-RU" sz="1600" i="1" dirty="0" smtClean="0"/>
              <a:t>Оральные симптомы</a:t>
            </a:r>
            <a:r>
              <a:rPr lang="ru-RU" sz="1600" dirty="0" smtClean="0"/>
              <a:t>: экзема; дерматит; герпес на лице, губах, в ротовой полости; инфекции горла; кроме этого, отказ от еды (</a:t>
            </a:r>
            <a:r>
              <a:rPr lang="ru-RU" sz="1600" dirty="0" err="1" smtClean="0"/>
              <a:t>анорексия</a:t>
            </a:r>
            <a:r>
              <a:rPr lang="ru-RU" sz="1600" dirty="0" smtClean="0"/>
              <a:t>), переедание (булимия).</a:t>
            </a:r>
          </a:p>
          <a:p>
            <a:r>
              <a:rPr lang="ru-RU" sz="1600" i="1" dirty="0" smtClean="0"/>
              <a:t>Физическими симптомами</a:t>
            </a:r>
            <a:r>
              <a:rPr lang="ru-RU" sz="1600" dirty="0" smtClean="0"/>
              <a:t> сексуального насилия над ребенком являются:</a:t>
            </a:r>
          </a:p>
          <a:p>
            <a:pPr lvl="0"/>
            <a:r>
              <a:rPr lang="ru-RU" sz="1600" dirty="0" smtClean="0"/>
              <a:t>ребенку, очевидно, больно сидеть или ходить;</a:t>
            </a:r>
          </a:p>
          <a:p>
            <a:pPr lvl="0"/>
            <a:r>
              <a:rPr lang="ru-RU" sz="1600" dirty="0" smtClean="0"/>
              <a:t>порванное, запачканное или окровавленное нижнее белье, одежда;</a:t>
            </a:r>
          </a:p>
          <a:p>
            <a:pPr lvl="0"/>
            <a:r>
              <a:rPr lang="ru-RU" sz="1600" dirty="0" smtClean="0"/>
              <a:t>синяки и / или кровотечение в области половых органов или анального отверстия;</a:t>
            </a:r>
          </a:p>
          <a:p>
            <a:pPr lvl="0"/>
            <a:r>
              <a:rPr lang="ru-RU" sz="1600" dirty="0" smtClean="0"/>
              <a:t>жалобы на боль и зуд в области гениталий;</a:t>
            </a:r>
          </a:p>
          <a:p>
            <a:pPr lvl="0"/>
            <a:r>
              <a:rPr lang="ru-RU" sz="1600" dirty="0" smtClean="0"/>
              <a:t>повреждение мягких тканей груди, ягодиц, ног, нижней части живота, бедер;</a:t>
            </a:r>
          </a:p>
          <a:p>
            <a:pPr lvl="0"/>
            <a:r>
              <a:rPr lang="ru-RU" sz="1600" dirty="0" smtClean="0"/>
              <a:t>инородные тела во влагалище, анальном отверстии или мочеиспускательном канале;</a:t>
            </a:r>
          </a:p>
          <a:p>
            <a:pPr lvl="0"/>
            <a:r>
              <a:rPr lang="ru-RU" sz="1600" dirty="0" smtClean="0"/>
              <a:t>повторяющиеся воспаления мочеиспускательных путей;</a:t>
            </a:r>
          </a:p>
          <a:p>
            <a:pPr lvl="0"/>
            <a:r>
              <a:rPr lang="ru-RU" sz="1600" dirty="0" smtClean="0"/>
              <a:t>недержание мочи;</a:t>
            </a:r>
          </a:p>
          <a:p>
            <a:pPr lvl="0"/>
            <a:r>
              <a:rPr lang="ru-RU" sz="1600" dirty="0" smtClean="0"/>
              <a:t>болезни, передающиеся половым путем;</a:t>
            </a:r>
          </a:p>
          <a:p>
            <a:pPr lvl="0"/>
            <a:r>
              <a:rPr lang="ru-RU" sz="1600" dirty="0" smtClean="0"/>
              <a:t>беременность.</a:t>
            </a:r>
          </a:p>
          <a:p>
            <a:r>
              <a:rPr lang="ru-RU" sz="1600" dirty="0" smtClean="0"/>
              <a:t>Примечание: некоторые виды сексуального насилия (сексуальные ласки, оральный секс, мастурбация, изготовление порнографических снимков) не оставляют «медицинских» следов.</a:t>
            </a:r>
          </a:p>
          <a:p>
            <a:r>
              <a:rPr lang="ru-RU" sz="1600" b="1" dirty="0" smtClean="0"/>
              <a:t>1.2. Изменения в выражении сексуальности ребенка</a:t>
            </a:r>
            <a:endParaRPr lang="ru-RU" sz="1600" dirty="0" smtClean="0"/>
          </a:p>
          <a:p>
            <a:pPr lvl="0"/>
            <a:r>
              <a:rPr lang="ru-RU" sz="1600" dirty="0" smtClean="0"/>
              <a:t>странные, необычные или не соответствующие возрасту знания ребенка о сексе;</a:t>
            </a:r>
          </a:p>
          <a:p>
            <a:pPr lvl="0"/>
            <a:r>
              <a:rPr lang="ru-RU" sz="1600" dirty="0" smtClean="0"/>
              <a:t>чрезвычайный интерес ребенка к играм сексуального содержания;</a:t>
            </a:r>
          </a:p>
          <a:p>
            <a:pPr lvl="0"/>
            <a:r>
              <a:rPr lang="ru-RU" sz="1600" dirty="0" smtClean="0"/>
              <a:t>сексуальные действия с другими детьми, имитация полового акта с характерными стонами и движениями;</a:t>
            </a:r>
          </a:p>
          <a:p>
            <a:pPr lvl="0"/>
            <a:r>
              <a:rPr lang="ru-RU" sz="1600" dirty="0" smtClean="0"/>
              <a:t>соблазняющее, особо завлекающее поведение по отношению к сверстникам и взрослым;</a:t>
            </a:r>
          </a:p>
          <a:p>
            <a:pPr lvl="0"/>
            <a:r>
              <a:rPr lang="ru-RU" sz="1600" dirty="0" smtClean="0"/>
              <a:t>необычная сексуальная активность (сексуальное использование младших детей; мастурбация, трение о тело взрослого и др.).</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5131" y="365761"/>
            <a:ext cx="8725989" cy="6617196"/>
          </a:xfrm>
          <a:prstGeom prst="rect">
            <a:avLst/>
          </a:prstGeom>
          <a:noFill/>
        </p:spPr>
        <p:txBody>
          <a:bodyPr wrap="square" rtlCol="0">
            <a:spAutoFit/>
          </a:bodyPr>
          <a:lstStyle/>
          <a:p>
            <a:r>
              <a:rPr lang="ru-RU" sz="1400" b="1" dirty="0" smtClean="0"/>
              <a:t>1.3. Изменения в эмоциональном состоянии и общении</a:t>
            </a:r>
            <a:endParaRPr lang="ru-RU" sz="1400" dirty="0" smtClean="0"/>
          </a:p>
          <a:p>
            <a:pPr lvl="0"/>
            <a:r>
              <a:rPr lang="ru-RU" sz="1400" dirty="0" smtClean="0"/>
              <a:t>трудности в общении с ровесниками, избегание общения, отсутствие друзей своего возраста или отказ от общения с прежними друзьями;</a:t>
            </a:r>
          </a:p>
          <a:p>
            <a:pPr lvl="0"/>
            <a:r>
              <a:rPr lang="ru-RU" sz="1400" dirty="0" smtClean="0"/>
              <a:t>внезапная замкнутость, подавленность, изоляция, уход в себя;</a:t>
            </a:r>
          </a:p>
          <a:p>
            <a:pPr lvl="0"/>
            <a:r>
              <a:rPr lang="ru-RU" sz="1400" dirty="0" smtClean="0"/>
              <a:t>частая задумчивость, отстраненность;</a:t>
            </a:r>
          </a:p>
          <a:p>
            <a:pPr lvl="0"/>
            <a:r>
              <a:rPr lang="ru-RU" sz="1400" dirty="0" smtClean="0"/>
              <a:t>постоянная депрессивность, грустное настроение;</a:t>
            </a:r>
          </a:p>
          <a:p>
            <a:pPr lvl="0"/>
            <a:r>
              <a:rPr lang="ru-RU" sz="1400" dirty="0" smtClean="0"/>
              <a:t>нежелание принимать участие в подвижных играх;</a:t>
            </a:r>
          </a:p>
          <a:p>
            <a:pPr lvl="0"/>
            <a:r>
              <a:rPr lang="ru-RU" sz="1400" dirty="0" smtClean="0"/>
              <a:t>непристойные выражения, не свойственные ребенку ранее;</a:t>
            </a:r>
          </a:p>
          <a:p>
            <a:pPr lvl="0"/>
            <a:r>
              <a:rPr lang="ru-RU" sz="1400" dirty="0" smtClean="0"/>
              <a:t>чрезмерная склонность к скандалам и истерикам;</a:t>
            </a:r>
          </a:p>
          <a:p>
            <a:pPr lvl="0"/>
            <a:r>
              <a:rPr lang="ru-RU" sz="1400" dirty="0" smtClean="0"/>
              <a:t>терроризирование младших детей и сверстников;</a:t>
            </a:r>
          </a:p>
          <a:p>
            <a:pPr lvl="0"/>
            <a:r>
              <a:rPr lang="ru-RU" sz="1400" dirty="0" smtClean="0"/>
              <a:t>чрезмерная податливость, навязчивая зависимость;</a:t>
            </a:r>
          </a:p>
          <a:p>
            <a:pPr lvl="0"/>
            <a:r>
              <a:rPr lang="ru-RU" sz="1400" dirty="0" smtClean="0"/>
              <a:t>возврат к детскому, инфантильному поведению, либо, наоборот, слишком «взрослое» поведение;</a:t>
            </a:r>
          </a:p>
          <a:p>
            <a:pPr lvl="0"/>
            <a:r>
              <a:rPr lang="ru-RU" sz="1400" dirty="0" smtClean="0"/>
              <a:t>отчуждение от братьев и сестер;</a:t>
            </a:r>
          </a:p>
          <a:p>
            <a:pPr lvl="0"/>
            <a:r>
              <a:rPr lang="ru-RU" sz="1400" dirty="0" smtClean="0"/>
              <a:t>жестокость по отношению к игрушкам (у младших детей);</a:t>
            </a:r>
          </a:p>
          <a:p>
            <a:pPr lvl="0"/>
            <a:r>
              <a:rPr lang="ru-RU" sz="1400" dirty="0" smtClean="0"/>
              <a:t>амбивалентные чувства к взрослым (начиная с младшего школьного возраста);</a:t>
            </a:r>
          </a:p>
          <a:p>
            <a:pPr lvl="0"/>
            <a:r>
              <a:rPr lang="ru-RU" sz="1400" dirty="0" smtClean="0"/>
              <a:t>рассказы в третьем лице: «Я знаю одну девочку…»;</a:t>
            </a:r>
          </a:p>
          <a:p>
            <a:pPr lvl="0"/>
            <a:r>
              <a:rPr lang="ru-RU" sz="1400" dirty="0" smtClean="0"/>
              <a:t>утрата туалетных навыков (чаще всего это касается малышей), у подростков – равнодушие к своей внешности, плохой уход за собой, либо, напротив, навязчивое мытье (желание «отмыться»).</a:t>
            </a:r>
          </a:p>
          <a:p>
            <a:r>
              <a:rPr lang="ru-RU" sz="1400" b="1" dirty="0" smtClean="0"/>
              <a:t>1.4. Изменения личности и мотивации ребенка, социальные признаки</a:t>
            </a:r>
            <a:endParaRPr lang="ru-RU" sz="1400" dirty="0" smtClean="0"/>
          </a:p>
          <a:p>
            <a:pPr lvl="0"/>
            <a:r>
              <a:rPr lang="ru-RU" sz="1400" dirty="0" smtClean="0"/>
              <a:t>прогулы занятий в учреждении образования;</a:t>
            </a:r>
          </a:p>
          <a:p>
            <a:pPr lvl="0"/>
            <a:r>
              <a:rPr lang="ru-RU" sz="1400" dirty="0" smtClean="0"/>
              <a:t>внезапное изменение успеваемости (гораздо лучше или гораздо хуже) или внезапная потеря интереса к любимым занятиям;</a:t>
            </a:r>
          </a:p>
          <a:p>
            <a:pPr lvl="0"/>
            <a:r>
              <a:rPr lang="ru-RU" sz="1400" dirty="0" smtClean="0"/>
              <a:t>неожиданные, резкие перемены в отношении к конкретному человеку или месту («я ненавижу дядю Петю», «я не могу ездить в лифте», «я больше не пойду на футбол»);</a:t>
            </a:r>
          </a:p>
          <a:p>
            <a:pPr lvl="0"/>
            <a:r>
              <a:rPr lang="ru-RU" sz="1400" dirty="0" smtClean="0"/>
              <a:t>принятие на себя родительской роли в семье (по приготовлению еды, стирке, мытью, ухаживанию за младшими и их воспитанию);</a:t>
            </a:r>
          </a:p>
          <a:p>
            <a:pPr lvl="0"/>
            <a:r>
              <a:rPr lang="ru-RU" sz="1400" dirty="0" smtClean="0"/>
              <a:t>неспособность защитить себя, непротивление насилию и издевательству над собой, смирение;</a:t>
            </a:r>
          </a:p>
          <a:p>
            <a:pPr lvl="0"/>
            <a:r>
              <a:rPr lang="ru-RU" sz="1400" dirty="0" smtClean="0"/>
              <a:t>отрицание традиций своей семьи вследствие </a:t>
            </a:r>
            <a:r>
              <a:rPr lang="ru-RU" sz="1400" dirty="0" err="1" smtClean="0"/>
              <a:t>несформированности</a:t>
            </a:r>
            <a:r>
              <a:rPr lang="ru-RU" sz="1400" dirty="0" smtClean="0"/>
              <a:t> социальных ролей и своей роли в ней вплоть до ухода из дома (характерно для подростков).</a:t>
            </a:r>
          </a:p>
          <a:p>
            <a:endParaRPr lang="ru-RU"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4318</Words>
  <Application>Microsoft Office PowerPoint</Application>
  <PresentationFormat>Экран (4:3)</PresentationFormat>
  <Paragraphs>345</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Office Theme</vt:lpstr>
      <vt:lpstr>ТЕМА: Алгоритм работы по предупреждению половой неприкосновенности и половой свободы несовершеннолетних.</vt:lpstr>
      <vt:lpstr>ДОКУМЕНТЫ, РЕГЛАМЕНТИРУЮЩИЕ ДЕЯТЕЛЬНОСТЬ ПО ПРЕДОТВРАЩЕНИЮ ПРЕСТУПЛЕНИЙ ПРОТИВ ПОЛОВОЙ НЕПРИКОСНОВЕННОСТИ И ПОЛОВОЙ СВОБОДЫ ЛИЧНОСТИ НЕСОВЕРШЕННОЛЕТНИХ </vt:lpstr>
      <vt:lpstr>  АЛГОРИТМ информирования педагогическими работниками родителей, опекунов, попечителей обучающихся и (или) сотрудников органов внутренних дел о наличии признаков насилия в отношении несовершеннолетних </vt:lpstr>
      <vt:lpstr>Слайд 4</vt:lpstr>
      <vt:lpstr>Слайд 5</vt:lpstr>
      <vt:lpstr>Информирование педагогическими работниками родителей, опекунов, попечителей обучающихся и (или) сотрудников органов внутренних дел о наличии признаков насилия в отношении несовершеннолетних </vt:lpstr>
      <vt:lpstr>Слайд 7</vt:lpstr>
      <vt:lpstr>Слайд 8</vt:lpstr>
      <vt:lpstr>Слайд 9</vt:lpstr>
      <vt:lpstr>Слайд 10</vt:lpstr>
      <vt:lpstr>Как вести себя, если ребенок рассказывает Вам о насилии </vt:lpstr>
      <vt:lpstr>Слайд 12</vt:lpstr>
      <vt:lpstr>2.1. Что делать, если насилие обнаружено в учреждении образования  или в ином социальном учреждении </vt:lpstr>
      <vt:lpstr>2.2. Чего не стоит делать </vt:lpstr>
      <vt:lpstr>2.3. Причины, по которым ребенок молчит о совершаемом над ним насилии, в значительной степени внушены насильником: </vt:lpstr>
      <vt:lpstr>Памятка по безопасному поведению для несовершеннолетних СЛЕДУЙ ПРИНЦИПАМ БЕЗОПАСНОГО ПОВЕДЕНИЯ Предвидеть опасность! По возможности избегать ее! При необходимости - действовать! </vt:lpstr>
      <vt:lpstr>1. ЕСЛИ ТЫ НАХОДИШЬСЯ НА УЛИЦЕ </vt:lpstr>
      <vt:lpstr>2. ЕСЛИ ТЫ НАХОДИШЬСЯ В ОБЩЕСТВЕННОМ ТРАНСПОРТЕ </vt:lpstr>
      <vt:lpstr>3. ЕСЛИ ТЫ НАХОДИШЬСЯ В МЕСТАХ МАССОВОГО ПРЕБЫВАНИЯ ЛЮДЕЙ </vt:lpstr>
      <vt:lpstr>4. ЕСЛИ ТЫ НАХОДИШЬСЯ НА КОНЦЕРТЕ, СТАДИОНЕ </vt:lpstr>
      <vt:lpstr>5. ЕСЛИ ТЫ В ОБЩЕСТВЕ ЧУЖИХ ЛЮДЕЙ </vt:lpstr>
      <vt:lpstr>6. ЕСЛИ ТЫ ОДИН ДОМА </vt:lpstr>
      <vt:lpstr>7. ЕСЛИ ТЫ НАХОДИШЬСЯ В ПОДЪЕЗДЕ, В ЛИФТЕ </vt:lpstr>
      <vt:lpstr>8. ЕСЛИ ТЫ ОБЩАЕШЬСЯ ПО ТЕЛЕФОНУ </vt:lpstr>
      <vt:lpstr>Памятка для родителей по половой неприкосновенности несовершеннолетних </vt:lpstr>
      <vt:lpstr>Памятки для родителей по вопросам половой  неприкосновенности детей </vt:lpstr>
      <vt:lpstr>Слайд 27</vt:lpstr>
      <vt:lpstr>Слайд 28</vt:lpstr>
      <vt:lpstr>Слайд 29</vt:lpstr>
      <vt:lpstr>ЭТА ПАМЯТКА ПРЕДНАЗНАЧЕНА ДЛЯ ТЕХ, КТО НЕ ХОЧЕТ, чтобы его ребенок стал жертвой насильственных  преступлений. Соблюдая правила безопасности, ваш ребенок сможет принять самое правильное решение в сложной ситуации и избежать встречи с преступником. </vt:lpstr>
      <vt:lpstr>Слайд 31</vt:lpstr>
      <vt:lpstr>Слайд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ADMIN</cp:lastModifiedBy>
  <cp:revision>12</cp:revision>
  <dcterms:created xsi:type="dcterms:W3CDTF">2018-09-04T12:10:47Z</dcterms:created>
  <dcterms:modified xsi:type="dcterms:W3CDTF">2019-03-27T03:09:37Z</dcterms:modified>
</cp:coreProperties>
</file>